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66" r:id="rId4"/>
    <p:sldId id="267" r:id="rId5"/>
    <p:sldId id="268" r:id="rId6"/>
    <p:sldId id="269" r:id="rId7"/>
    <p:sldId id="270" r:id="rId8"/>
    <p:sldId id="272" r:id="rId9"/>
    <p:sldId id="276" r:id="rId10"/>
    <p:sldId id="686" r:id="rId11"/>
    <p:sldId id="273" r:id="rId12"/>
    <p:sldId id="277" r:id="rId13"/>
    <p:sldId id="687" r:id="rId14"/>
    <p:sldId id="279" r:id="rId15"/>
    <p:sldId id="679" r:id="rId16"/>
    <p:sldId id="68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4669" autoAdjust="0"/>
  </p:normalViewPr>
  <p:slideViewPr>
    <p:cSldViewPr snapToGrid="0">
      <p:cViewPr varScale="1">
        <p:scale>
          <a:sx n="129" d="100"/>
          <a:sy n="129" d="100"/>
        </p:scale>
        <p:origin x="828" y="12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D0C8EF-64BE-4753-9961-F31C4EA59114}" type="datetimeFigureOut">
              <a:rPr kumimoji="1" lang="ja-JP" altLang="en-US" smtClean="0"/>
              <a:t>2023/9/25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F24B5B-1FC8-4B4A-ADC4-1A474B526986}" type="slidenum">
              <a:rPr kumimoji="1" lang="ja-JP" altLang="en-US" smtClean="0"/>
              <a:t>‹#›</a:t>
            </a:fld>
            <a:endParaRPr kumimoji="1" lang="ja-JP" altLang="en-US"/>
          </a:p>
        </p:txBody>
      </p:sp>
    </p:spTree>
    <p:extLst>
      <p:ext uri="{BB962C8B-B14F-4D97-AF65-F5344CB8AC3E}">
        <p14:creationId xmlns:p14="http://schemas.microsoft.com/office/powerpoint/2010/main" val="2674807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先程のエッジ解析で得られたパラメータの収束値と、フィッティングパターンのデータを保存すると、このようなファイルになっています。</a:t>
            </a:r>
            <a:endParaRPr kumimoji="1" lang="en-US" dirty="0"/>
          </a:p>
        </p:txBody>
      </p:sp>
      <p:sp>
        <p:nvSpPr>
          <p:cNvPr id="4" name="スライド番号プレースホルダー 3"/>
          <p:cNvSpPr>
            <a:spLocks noGrp="1"/>
          </p:cNvSpPr>
          <p:nvPr>
            <p:ph type="sldNum" sz="quarter" idx="5"/>
          </p:nvPr>
        </p:nvSpPr>
        <p:spPr/>
        <p:txBody>
          <a:bodyPr/>
          <a:lstStyle/>
          <a:p>
            <a:fld id="{D2C4B826-8781-452E-B021-F5720BA58D0A}" type="slidenum">
              <a:rPr kumimoji="1" lang="ja-JP" altLang="en-US" smtClean="0"/>
              <a:t>10</a:t>
            </a:fld>
            <a:endParaRPr kumimoji="1" lang="ja-JP" altLang="en-US"/>
          </a:p>
        </p:txBody>
      </p:sp>
    </p:spTree>
    <p:extLst>
      <p:ext uri="{BB962C8B-B14F-4D97-AF65-F5344CB8AC3E}">
        <p14:creationId xmlns:p14="http://schemas.microsoft.com/office/powerpoint/2010/main" val="1106973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ポインターをあまり頻繁に動かすな。</a:t>
            </a:r>
            <a:endParaRPr kumimoji="1" lang="en-US" dirty="0"/>
          </a:p>
        </p:txBody>
      </p:sp>
      <p:sp>
        <p:nvSpPr>
          <p:cNvPr id="4" name="スライド番号プレースホルダー 3"/>
          <p:cNvSpPr>
            <a:spLocks noGrp="1"/>
          </p:cNvSpPr>
          <p:nvPr>
            <p:ph type="sldNum" sz="quarter" idx="5"/>
          </p:nvPr>
        </p:nvSpPr>
        <p:spPr/>
        <p:txBody>
          <a:bodyPr/>
          <a:lstStyle/>
          <a:p>
            <a:fld id="{D2C4B826-8781-452E-B021-F5720BA58D0A}" type="slidenum">
              <a:rPr kumimoji="1" lang="ja-JP" altLang="en-US" smtClean="0"/>
              <a:t>13</a:t>
            </a:fld>
            <a:endParaRPr kumimoji="1" lang="ja-JP" altLang="en-US"/>
          </a:p>
        </p:txBody>
      </p:sp>
    </p:spTree>
    <p:extLst>
      <p:ext uri="{BB962C8B-B14F-4D97-AF65-F5344CB8AC3E}">
        <p14:creationId xmlns:p14="http://schemas.microsoft.com/office/powerpoint/2010/main" val="4061303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3010A8-9998-4CEA-8618-9C3CDD7CECF3}"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158280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3010A8-9998-4CEA-8618-9C3CDD7CECF3}"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1465365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3010A8-9998-4CEA-8618-9C3CDD7CECF3}"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1973551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3010A8-9998-4CEA-8618-9C3CDD7CECF3}"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393681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3010A8-9998-4CEA-8618-9C3CDD7CECF3}"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1263926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3010A8-9998-4CEA-8618-9C3CDD7CECF3}" type="datetimeFigureOut">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1887063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3010A8-9998-4CEA-8618-9C3CDD7CECF3}" type="datetimeFigureOut">
              <a:rPr kumimoji="1" lang="ja-JP" altLang="en-US" smtClean="0"/>
              <a:t>2023/9/25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1679236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3010A8-9998-4CEA-8618-9C3CDD7CECF3}" type="datetimeFigureOut">
              <a:rPr kumimoji="1" lang="ja-JP" altLang="en-US" smtClean="0"/>
              <a:t>2023/9/25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3555984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010A8-9998-4CEA-8618-9C3CDD7CECF3}" type="datetimeFigureOut">
              <a:rPr kumimoji="1" lang="ja-JP" altLang="en-US" smtClean="0"/>
              <a:t>2023/9/25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2042997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3010A8-9998-4CEA-8618-9C3CDD7CECF3}" type="datetimeFigureOut">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3899454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3010A8-9998-4CEA-8618-9C3CDD7CECF3}" type="datetimeFigureOut">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2382851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3010A8-9998-4CEA-8618-9C3CDD7CECF3}" type="datetimeFigureOut">
              <a:rPr kumimoji="1" lang="ja-JP" altLang="en-US" smtClean="0"/>
              <a:t>2023/9/25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567013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9.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6.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547B18B-CD3A-45E7-8C48-B83D6AEF10FC}"/>
              </a:ext>
            </a:extLst>
          </p:cNvPr>
          <p:cNvSpPr txBox="1"/>
          <p:nvPr/>
        </p:nvSpPr>
        <p:spPr>
          <a:xfrm>
            <a:off x="1277701" y="3228945"/>
            <a:ext cx="6588599" cy="400110"/>
          </a:xfrm>
          <a:prstGeom prst="rect">
            <a:avLst/>
          </a:prstGeom>
          <a:noFill/>
        </p:spPr>
        <p:txBody>
          <a:bodyPr wrap="none" rtlCol="0">
            <a:spAutoFit/>
          </a:bodyPr>
          <a:lstStyle/>
          <a:p>
            <a:r>
              <a:rPr kumimoji="1" lang="en-US" altLang="ja-JP" sz="2000" dirty="0">
                <a:latin typeface="+mn-ea"/>
              </a:rPr>
              <a:t>GUI-RITS(ver1.4.0)</a:t>
            </a:r>
            <a:r>
              <a:rPr kumimoji="1" lang="ja-JP" altLang="en-US" sz="2000" dirty="0">
                <a:latin typeface="+mn-ea"/>
              </a:rPr>
              <a:t> </a:t>
            </a:r>
            <a:r>
              <a:rPr kumimoji="1" lang="en-US" altLang="ja-JP" sz="2000" dirty="0">
                <a:latin typeface="+mn-ea"/>
              </a:rPr>
              <a:t>Edge user manual</a:t>
            </a:r>
            <a:r>
              <a:rPr kumimoji="1" lang="ja-JP" altLang="en-US" sz="2000" dirty="0">
                <a:latin typeface="+mn-ea"/>
              </a:rPr>
              <a:t> </a:t>
            </a:r>
            <a:r>
              <a:rPr kumimoji="1" lang="en-US" altLang="ja-JP" sz="2000" dirty="0">
                <a:latin typeface="+mn-ea"/>
              </a:rPr>
              <a:t>09/25/2023</a:t>
            </a:r>
          </a:p>
        </p:txBody>
      </p:sp>
    </p:spTree>
    <p:extLst>
      <p:ext uri="{BB962C8B-B14F-4D97-AF65-F5344CB8AC3E}">
        <p14:creationId xmlns:p14="http://schemas.microsoft.com/office/powerpoint/2010/main" val="127182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2CFA34EC-F071-BFFF-10AC-05118E485BC7}"/>
              </a:ext>
            </a:extLst>
          </p:cNvPr>
          <p:cNvPicPr>
            <a:picLocks noChangeAspect="1"/>
          </p:cNvPicPr>
          <p:nvPr/>
        </p:nvPicPr>
        <p:blipFill>
          <a:blip r:embed="rId3"/>
          <a:stretch>
            <a:fillRect/>
          </a:stretch>
        </p:blipFill>
        <p:spPr>
          <a:xfrm>
            <a:off x="0" y="1928813"/>
            <a:ext cx="4800600" cy="3000375"/>
          </a:xfrm>
          <a:prstGeom prst="rect">
            <a:avLst/>
          </a:prstGeom>
        </p:spPr>
      </p:pic>
      <p:pic>
        <p:nvPicPr>
          <p:cNvPr id="18" name="図 17">
            <a:extLst>
              <a:ext uri="{FF2B5EF4-FFF2-40B4-BE49-F238E27FC236}">
                <a16:creationId xmlns:a16="http://schemas.microsoft.com/office/drawing/2014/main" id="{3C8C3744-A450-C256-817E-40CAD31E0CBA}"/>
              </a:ext>
            </a:extLst>
          </p:cNvPr>
          <p:cNvPicPr>
            <a:picLocks noChangeAspect="1"/>
          </p:cNvPicPr>
          <p:nvPr/>
        </p:nvPicPr>
        <p:blipFill>
          <a:blip r:embed="rId4"/>
          <a:stretch>
            <a:fillRect/>
          </a:stretch>
        </p:blipFill>
        <p:spPr>
          <a:xfrm>
            <a:off x="3933349" y="857251"/>
            <a:ext cx="5210651" cy="3045380"/>
          </a:xfrm>
          <a:prstGeom prst="rect">
            <a:avLst/>
          </a:prstGeom>
        </p:spPr>
      </p:pic>
      <p:pic>
        <p:nvPicPr>
          <p:cNvPr id="26" name="図 25">
            <a:extLst>
              <a:ext uri="{FF2B5EF4-FFF2-40B4-BE49-F238E27FC236}">
                <a16:creationId xmlns:a16="http://schemas.microsoft.com/office/drawing/2014/main" id="{E19F39A0-E901-5D13-4424-EAA9DE4480FF}"/>
              </a:ext>
            </a:extLst>
          </p:cNvPr>
          <p:cNvPicPr>
            <a:picLocks noChangeAspect="1"/>
          </p:cNvPicPr>
          <p:nvPr/>
        </p:nvPicPr>
        <p:blipFill>
          <a:blip r:embed="rId5"/>
          <a:stretch>
            <a:fillRect/>
          </a:stretch>
        </p:blipFill>
        <p:spPr>
          <a:xfrm>
            <a:off x="3933349" y="2955370"/>
            <a:ext cx="5210651" cy="3045380"/>
          </a:xfrm>
          <a:prstGeom prst="rect">
            <a:avLst/>
          </a:prstGeom>
        </p:spPr>
      </p:pic>
      <p:cxnSp>
        <p:nvCxnSpPr>
          <p:cNvPr id="19" name="直線矢印コネクタ 18">
            <a:extLst>
              <a:ext uri="{FF2B5EF4-FFF2-40B4-BE49-F238E27FC236}">
                <a16:creationId xmlns:a16="http://schemas.microsoft.com/office/drawing/2014/main" id="{736D47B1-7A2D-44BC-9793-4B9E8CF07AFD}"/>
              </a:ext>
            </a:extLst>
          </p:cNvPr>
          <p:cNvCxnSpPr>
            <a:cxnSpLocks/>
          </p:cNvCxnSpPr>
          <p:nvPr/>
        </p:nvCxnSpPr>
        <p:spPr>
          <a:xfrm flipV="1">
            <a:off x="1443038" y="1778579"/>
            <a:ext cx="2881180" cy="1176791"/>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9C658B16-951A-4E00-A1C7-3629BAE0292B}"/>
              </a:ext>
            </a:extLst>
          </p:cNvPr>
          <p:cNvCxnSpPr>
            <a:cxnSpLocks/>
          </p:cNvCxnSpPr>
          <p:nvPr/>
        </p:nvCxnSpPr>
        <p:spPr>
          <a:xfrm>
            <a:off x="1443038" y="3086100"/>
            <a:ext cx="3646034" cy="488189"/>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0CC81D2E-6C2C-C0AF-E7AE-9C3F95BFDF76}"/>
              </a:ext>
            </a:extLst>
          </p:cNvPr>
          <p:cNvSpPr txBox="1"/>
          <p:nvPr/>
        </p:nvSpPr>
        <p:spPr>
          <a:xfrm>
            <a:off x="6551898" y="4624753"/>
            <a:ext cx="340158" cy="300082"/>
          </a:xfrm>
          <a:prstGeom prst="rect">
            <a:avLst/>
          </a:prstGeom>
          <a:noFill/>
        </p:spPr>
        <p:txBody>
          <a:bodyPr wrap="none" rtlCol="0">
            <a:spAutoFit/>
          </a:bodyPr>
          <a:lstStyle/>
          <a:p>
            <a:r>
              <a:rPr kumimoji="1" lang="en-US" altLang="ja-JP" sz="1350" dirty="0"/>
              <a:t>χ</a:t>
            </a:r>
            <a:r>
              <a:rPr kumimoji="1" lang="en-US" altLang="ja-JP" sz="1350" baseline="30000" dirty="0"/>
              <a:t>2</a:t>
            </a:r>
          </a:p>
        </p:txBody>
      </p:sp>
      <p:sp>
        <p:nvSpPr>
          <p:cNvPr id="32" name="テキスト ボックス 31">
            <a:extLst>
              <a:ext uri="{FF2B5EF4-FFF2-40B4-BE49-F238E27FC236}">
                <a16:creationId xmlns:a16="http://schemas.microsoft.com/office/drawing/2014/main" id="{8E9207AD-E66D-1970-85D8-E05572299E6E}"/>
              </a:ext>
            </a:extLst>
          </p:cNvPr>
          <p:cNvSpPr txBox="1"/>
          <p:nvPr/>
        </p:nvSpPr>
        <p:spPr>
          <a:xfrm>
            <a:off x="4324218" y="2138576"/>
            <a:ext cx="3628942" cy="235013"/>
          </a:xfrm>
          <a:prstGeom prst="rect">
            <a:avLst/>
          </a:prstGeom>
          <a:solidFill>
            <a:schemeClr val="bg1">
              <a:alpha val="70000"/>
            </a:schemeClr>
          </a:solidFill>
        </p:spPr>
        <p:txBody>
          <a:bodyPr wrap="none" lIns="0" tIns="27000" rIns="0" bIns="0">
            <a:spAutoFit/>
          </a:bodyPr>
          <a:lstStyle/>
          <a:p>
            <a:r>
              <a:rPr kumimoji="1" lang="en-US" altLang="ja-JP" sz="1350" dirty="0"/>
              <a:t>File contents by “Save Fitting result parameter”.</a:t>
            </a:r>
            <a:endParaRPr lang="en-US" sz="1350" dirty="0"/>
          </a:p>
        </p:txBody>
      </p:sp>
      <p:sp>
        <p:nvSpPr>
          <p:cNvPr id="33" name="テキスト ボックス 32">
            <a:extLst>
              <a:ext uri="{FF2B5EF4-FFF2-40B4-BE49-F238E27FC236}">
                <a16:creationId xmlns:a16="http://schemas.microsoft.com/office/drawing/2014/main" id="{74809389-E7FC-784E-2AEA-1C034895F24F}"/>
              </a:ext>
            </a:extLst>
          </p:cNvPr>
          <p:cNvSpPr txBox="1"/>
          <p:nvPr/>
        </p:nvSpPr>
        <p:spPr>
          <a:xfrm>
            <a:off x="4324217" y="4623084"/>
            <a:ext cx="3119572" cy="235013"/>
          </a:xfrm>
          <a:prstGeom prst="rect">
            <a:avLst/>
          </a:prstGeom>
          <a:solidFill>
            <a:schemeClr val="bg1">
              <a:alpha val="70000"/>
            </a:schemeClr>
          </a:solidFill>
        </p:spPr>
        <p:txBody>
          <a:bodyPr wrap="none" lIns="0" tIns="27000" rIns="0" bIns="0">
            <a:spAutoFit/>
          </a:bodyPr>
          <a:lstStyle/>
          <a:p>
            <a:r>
              <a:rPr kumimoji="1" lang="en-US" altLang="ja-JP" sz="1350" dirty="0"/>
              <a:t>File contents by</a:t>
            </a:r>
            <a:r>
              <a:rPr kumimoji="1" lang="ja-JP" altLang="en-US" sz="1350" dirty="0"/>
              <a:t> </a:t>
            </a:r>
            <a:r>
              <a:rPr kumimoji="1" lang="en-US" altLang="ja-JP" sz="1350" dirty="0"/>
              <a:t>“Save Fitting result data”.</a:t>
            </a:r>
            <a:endParaRPr lang="en-US" sz="1350" dirty="0"/>
          </a:p>
        </p:txBody>
      </p:sp>
    </p:spTree>
    <p:extLst>
      <p:ext uri="{BB962C8B-B14F-4D97-AF65-F5344CB8AC3E}">
        <p14:creationId xmlns:p14="http://schemas.microsoft.com/office/powerpoint/2010/main" val="1193529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FFE00DD-95B9-D813-ACBA-57AB040E98A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2733674" cy="4180522"/>
          </a:xfrm>
          <a:prstGeom prst="rect">
            <a:avLst/>
          </a:prstGeom>
        </p:spPr>
      </p:pic>
      <p:pic>
        <p:nvPicPr>
          <p:cNvPr id="6" name="図 5">
            <a:extLst>
              <a:ext uri="{FF2B5EF4-FFF2-40B4-BE49-F238E27FC236}">
                <a16:creationId xmlns:a16="http://schemas.microsoft.com/office/drawing/2014/main" id="{AB54BE82-E8DE-49DA-8E81-F7C4F8BA51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90010" y="0"/>
            <a:ext cx="5253988" cy="4633123"/>
          </a:xfrm>
          <a:prstGeom prst="rect">
            <a:avLst/>
          </a:prstGeom>
        </p:spPr>
      </p:pic>
      <p:sp>
        <p:nvSpPr>
          <p:cNvPr id="7" name="テキスト ボックス 6">
            <a:extLst>
              <a:ext uri="{FF2B5EF4-FFF2-40B4-BE49-F238E27FC236}">
                <a16:creationId xmlns:a16="http://schemas.microsoft.com/office/drawing/2014/main" id="{8D75310B-ABC9-4D65-B535-AF4481F05309}"/>
              </a:ext>
            </a:extLst>
          </p:cNvPr>
          <p:cNvSpPr txBox="1"/>
          <p:nvPr/>
        </p:nvSpPr>
        <p:spPr>
          <a:xfrm>
            <a:off x="0" y="3995678"/>
            <a:ext cx="4536000" cy="1754326"/>
          </a:xfrm>
          <a:prstGeom prst="rect">
            <a:avLst/>
          </a:prstGeom>
          <a:noFill/>
        </p:spPr>
        <p:txBody>
          <a:bodyPr wrap="square" rtlCol="0">
            <a:spAutoFit/>
          </a:bodyPr>
          <a:lstStyle/>
          <a:p>
            <a:r>
              <a:rPr kumimoji="1" lang="en-US" altLang="ja-JP" dirty="0"/>
              <a:t>Next, with the intention of proceeding with the analysis, let's add the refinement flag.</a:t>
            </a:r>
          </a:p>
          <a:p>
            <a:r>
              <a:rPr kumimoji="1" lang="en-US" altLang="ja-JP" dirty="0"/>
              <a:t>The result of the Fit calculation with the initial values set is shown in the main screen, and the calculation results are displayed in the EDGE Fit panel.</a:t>
            </a:r>
          </a:p>
        </p:txBody>
      </p:sp>
      <p:pic>
        <p:nvPicPr>
          <p:cNvPr id="16" name="図 15">
            <a:extLst>
              <a:ext uri="{FF2B5EF4-FFF2-40B4-BE49-F238E27FC236}">
                <a16:creationId xmlns:a16="http://schemas.microsoft.com/office/drawing/2014/main" id="{4DFB5937-09B7-45C4-A3C7-E2D963BB6D7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963603" y="4044315"/>
            <a:ext cx="3180395" cy="2813684"/>
          </a:xfrm>
          <a:prstGeom prst="rect">
            <a:avLst/>
          </a:prstGeom>
        </p:spPr>
      </p:pic>
      <p:sp>
        <p:nvSpPr>
          <p:cNvPr id="2" name="右中かっこ 1">
            <a:extLst>
              <a:ext uri="{FF2B5EF4-FFF2-40B4-BE49-F238E27FC236}">
                <a16:creationId xmlns:a16="http://schemas.microsoft.com/office/drawing/2014/main" id="{BC2905E5-CF77-409F-9401-C0F3605FAB7C}"/>
              </a:ext>
            </a:extLst>
          </p:cNvPr>
          <p:cNvSpPr/>
          <p:nvPr/>
        </p:nvSpPr>
        <p:spPr>
          <a:xfrm>
            <a:off x="1981200" y="625352"/>
            <a:ext cx="232229" cy="631372"/>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 name="直線矢印コネクタ 3">
            <a:extLst>
              <a:ext uri="{FF2B5EF4-FFF2-40B4-BE49-F238E27FC236}">
                <a16:creationId xmlns:a16="http://schemas.microsoft.com/office/drawing/2014/main" id="{CE04AD12-EC34-4C6C-A836-698D465BD1C4}"/>
              </a:ext>
            </a:extLst>
          </p:cNvPr>
          <p:cNvCxnSpPr/>
          <p:nvPr/>
        </p:nvCxnSpPr>
        <p:spPr>
          <a:xfrm flipH="1">
            <a:off x="1981200" y="3073839"/>
            <a:ext cx="420914"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BFE2C217-B1C4-44F6-B22C-B0B51A43DA3A}"/>
              </a:ext>
            </a:extLst>
          </p:cNvPr>
          <p:cNvSpPr txBox="1"/>
          <p:nvPr/>
        </p:nvSpPr>
        <p:spPr>
          <a:xfrm>
            <a:off x="2151944" y="755981"/>
            <a:ext cx="1427186" cy="369332"/>
          </a:xfrm>
          <a:prstGeom prst="rect">
            <a:avLst/>
          </a:prstGeom>
          <a:noFill/>
        </p:spPr>
        <p:txBody>
          <a:bodyPr wrap="none" rtlCol="0">
            <a:spAutoFit/>
          </a:bodyPr>
          <a:lstStyle/>
          <a:p>
            <a:r>
              <a:rPr kumimoji="1" lang="en-US" altLang="ja-JP" dirty="0"/>
              <a:t>param 1 ~ 4</a:t>
            </a:r>
          </a:p>
        </p:txBody>
      </p:sp>
      <p:sp>
        <p:nvSpPr>
          <p:cNvPr id="14" name="テキスト ボックス 13">
            <a:extLst>
              <a:ext uri="{FF2B5EF4-FFF2-40B4-BE49-F238E27FC236}">
                <a16:creationId xmlns:a16="http://schemas.microsoft.com/office/drawing/2014/main" id="{5F594BE2-0308-48AB-93AB-5B30C4370382}"/>
              </a:ext>
            </a:extLst>
          </p:cNvPr>
          <p:cNvSpPr txBox="1"/>
          <p:nvPr/>
        </p:nvSpPr>
        <p:spPr>
          <a:xfrm>
            <a:off x="2405939" y="2870022"/>
            <a:ext cx="1199367" cy="646331"/>
          </a:xfrm>
          <a:prstGeom prst="rect">
            <a:avLst/>
          </a:prstGeom>
          <a:noFill/>
        </p:spPr>
        <p:txBody>
          <a:bodyPr wrap="none" rtlCol="0">
            <a:spAutoFit/>
          </a:bodyPr>
          <a:lstStyle/>
          <a:p>
            <a:r>
              <a:rPr kumimoji="1" lang="en-US" altLang="ja-JP" dirty="0"/>
              <a:t>param 16</a:t>
            </a:r>
          </a:p>
          <a:p>
            <a:r>
              <a:rPr kumimoji="1" lang="en-US" altLang="ja-JP" dirty="0"/>
              <a:t>(changed)</a:t>
            </a:r>
          </a:p>
        </p:txBody>
      </p:sp>
      <p:pic>
        <p:nvPicPr>
          <p:cNvPr id="15" name="グラフィックス 14" descr="カーソル 単色塗りつぶし">
            <a:extLst>
              <a:ext uri="{FF2B5EF4-FFF2-40B4-BE49-F238E27FC236}">
                <a16:creationId xmlns:a16="http://schemas.microsoft.com/office/drawing/2014/main" id="{099E14C0-E073-4490-AEDC-52CDC74013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1894456" y="3852358"/>
            <a:ext cx="301752" cy="301752"/>
          </a:xfrm>
          <a:prstGeom prst="rect">
            <a:avLst/>
          </a:prstGeom>
        </p:spPr>
      </p:pic>
      <p:cxnSp>
        <p:nvCxnSpPr>
          <p:cNvPr id="19" name="直線矢印コネクタ 18">
            <a:extLst>
              <a:ext uri="{FF2B5EF4-FFF2-40B4-BE49-F238E27FC236}">
                <a16:creationId xmlns:a16="http://schemas.microsoft.com/office/drawing/2014/main" id="{736D47B1-7A2D-44BC-9793-4B9E8CF07AFD}"/>
              </a:ext>
            </a:extLst>
          </p:cNvPr>
          <p:cNvCxnSpPr>
            <a:cxnSpLocks/>
          </p:cNvCxnSpPr>
          <p:nvPr/>
        </p:nvCxnSpPr>
        <p:spPr>
          <a:xfrm flipH="1" flipV="1">
            <a:off x="6968204" y="1221327"/>
            <a:ext cx="417772" cy="531466"/>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8881D1A2-0167-40F6-B6AE-E334095EB0DF}"/>
              </a:ext>
            </a:extLst>
          </p:cNvPr>
          <p:cNvSpPr txBox="1"/>
          <p:nvPr/>
        </p:nvSpPr>
        <p:spPr>
          <a:xfrm>
            <a:off x="6992056" y="1712222"/>
            <a:ext cx="1656000" cy="523220"/>
          </a:xfrm>
          <a:prstGeom prst="rect">
            <a:avLst/>
          </a:prstGeom>
          <a:noFill/>
        </p:spPr>
        <p:txBody>
          <a:bodyPr wrap="square" rtlCol="0">
            <a:spAutoFit/>
          </a:bodyPr>
          <a:lstStyle/>
          <a:p>
            <a:r>
              <a:rPr kumimoji="1" lang="en-US" altLang="ja-JP" sz="1400" dirty="0"/>
              <a:t>Mainly due to the refinement of Beta</a:t>
            </a:r>
          </a:p>
        </p:txBody>
      </p:sp>
      <p:cxnSp>
        <p:nvCxnSpPr>
          <p:cNvPr id="21" name="直線矢印コネクタ 20">
            <a:extLst>
              <a:ext uri="{FF2B5EF4-FFF2-40B4-BE49-F238E27FC236}">
                <a16:creationId xmlns:a16="http://schemas.microsoft.com/office/drawing/2014/main" id="{CD8199C6-472C-4669-9D13-A12D5955C16B}"/>
              </a:ext>
            </a:extLst>
          </p:cNvPr>
          <p:cNvCxnSpPr>
            <a:cxnSpLocks/>
          </p:cNvCxnSpPr>
          <p:nvPr/>
        </p:nvCxnSpPr>
        <p:spPr>
          <a:xfrm>
            <a:off x="5892588" y="2431142"/>
            <a:ext cx="443529" cy="377371"/>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E058CA6B-DD7D-4DC2-A5C9-C71128798E22}"/>
              </a:ext>
            </a:extLst>
          </p:cNvPr>
          <p:cNvSpPr txBox="1"/>
          <p:nvPr/>
        </p:nvSpPr>
        <p:spPr>
          <a:xfrm>
            <a:off x="4628699" y="1969893"/>
            <a:ext cx="1764000" cy="523220"/>
          </a:xfrm>
          <a:prstGeom prst="rect">
            <a:avLst/>
          </a:prstGeom>
          <a:noFill/>
        </p:spPr>
        <p:txBody>
          <a:bodyPr wrap="square" rtlCol="0">
            <a:spAutoFit/>
          </a:bodyPr>
          <a:lstStyle/>
          <a:p>
            <a:r>
              <a:rPr kumimoji="1" lang="en-US" altLang="ja-JP" sz="1400" dirty="0"/>
              <a:t>Mainly due to the refinement of Alpha</a:t>
            </a:r>
          </a:p>
        </p:txBody>
      </p:sp>
      <p:pic>
        <p:nvPicPr>
          <p:cNvPr id="17" name="グラフィックス 16" descr="カーソル 単色塗りつぶし">
            <a:extLst>
              <a:ext uri="{FF2B5EF4-FFF2-40B4-BE49-F238E27FC236}">
                <a16:creationId xmlns:a16="http://schemas.microsoft.com/office/drawing/2014/main" id="{52DA52C3-E2BF-4C04-A0CB-083337F076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7750970" y="6517228"/>
            <a:ext cx="301752" cy="301752"/>
          </a:xfrm>
          <a:prstGeom prst="rect">
            <a:avLst/>
          </a:prstGeom>
        </p:spPr>
      </p:pic>
      <p:sp>
        <p:nvSpPr>
          <p:cNvPr id="18" name="右中かっこ 17">
            <a:extLst>
              <a:ext uri="{FF2B5EF4-FFF2-40B4-BE49-F238E27FC236}">
                <a16:creationId xmlns:a16="http://schemas.microsoft.com/office/drawing/2014/main" id="{14E6B6CD-5014-4A51-84C0-78AD5F1DB48A}"/>
              </a:ext>
            </a:extLst>
          </p:cNvPr>
          <p:cNvSpPr/>
          <p:nvPr/>
        </p:nvSpPr>
        <p:spPr>
          <a:xfrm>
            <a:off x="1981200" y="1563876"/>
            <a:ext cx="232229" cy="631372"/>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9123BFF9-66B5-4128-9FF9-3AA23C973C43}"/>
              </a:ext>
            </a:extLst>
          </p:cNvPr>
          <p:cNvSpPr txBox="1"/>
          <p:nvPr/>
        </p:nvSpPr>
        <p:spPr>
          <a:xfrm>
            <a:off x="2151944" y="1694505"/>
            <a:ext cx="1367875" cy="369332"/>
          </a:xfrm>
          <a:prstGeom prst="rect">
            <a:avLst/>
          </a:prstGeom>
          <a:noFill/>
        </p:spPr>
        <p:txBody>
          <a:bodyPr wrap="none" rtlCol="0">
            <a:spAutoFit/>
          </a:bodyPr>
          <a:lstStyle/>
          <a:p>
            <a:r>
              <a:rPr kumimoji="1" lang="en-US" altLang="ja-JP" dirty="0"/>
              <a:t>param 6,8,9</a:t>
            </a:r>
          </a:p>
        </p:txBody>
      </p:sp>
      <p:sp>
        <p:nvSpPr>
          <p:cNvPr id="24" name="テキスト ボックス 23">
            <a:extLst>
              <a:ext uri="{FF2B5EF4-FFF2-40B4-BE49-F238E27FC236}">
                <a16:creationId xmlns:a16="http://schemas.microsoft.com/office/drawing/2014/main" id="{7CD32AA0-2442-40F7-AA2B-5E9A7DBDD5F9}"/>
              </a:ext>
            </a:extLst>
          </p:cNvPr>
          <p:cNvSpPr txBox="1"/>
          <p:nvPr/>
        </p:nvSpPr>
        <p:spPr>
          <a:xfrm>
            <a:off x="-1" y="5892358"/>
            <a:ext cx="5529943" cy="923330"/>
          </a:xfrm>
          <a:prstGeom prst="rect">
            <a:avLst/>
          </a:prstGeom>
          <a:noFill/>
        </p:spPr>
        <p:txBody>
          <a:bodyPr wrap="square" rtlCol="0">
            <a:spAutoFit/>
          </a:bodyPr>
          <a:lstStyle/>
          <a:p>
            <a:r>
              <a:rPr kumimoji="1" lang="en-US" altLang="ja-JP" dirty="0"/>
              <a:t>The value of χ</a:t>
            </a:r>
            <a:r>
              <a:rPr kumimoji="1" lang="en-US" altLang="ja-JP" baseline="30000" dirty="0"/>
              <a:t>2</a:t>
            </a:r>
            <a:r>
              <a:rPr kumimoji="1" lang="en-US" altLang="ja-JP" dirty="0"/>
              <a:t> has dropped from about 155 to about 112, but is this result "correct"? Save the data with Save Fitting result data and carefully check.</a:t>
            </a:r>
          </a:p>
        </p:txBody>
      </p:sp>
      <p:pic>
        <p:nvPicPr>
          <p:cNvPr id="25" name="グラフィックス 24" descr="カーソル 単色塗りつぶし">
            <a:extLst>
              <a:ext uri="{FF2B5EF4-FFF2-40B4-BE49-F238E27FC236}">
                <a16:creationId xmlns:a16="http://schemas.microsoft.com/office/drawing/2014/main" id="{24901159-B804-45AF-8DCE-D63DD4B72E3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5007770" y="728176"/>
            <a:ext cx="301752" cy="301752"/>
          </a:xfrm>
          <a:prstGeom prst="rect">
            <a:avLst/>
          </a:prstGeom>
        </p:spPr>
      </p:pic>
    </p:spTree>
    <p:extLst>
      <p:ext uri="{BB962C8B-B14F-4D97-AF65-F5344CB8AC3E}">
        <p14:creationId xmlns:p14="http://schemas.microsoft.com/office/powerpoint/2010/main" val="4167136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CC245BE8-047D-67EE-E598-24CA055ACF23}"/>
              </a:ext>
            </a:extLst>
          </p:cNvPr>
          <p:cNvPicPr>
            <a:picLocks noChangeAspect="1"/>
          </p:cNvPicPr>
          <p:nvPr/>
        </p:nvPicPr>
        <p:blipFill rotWithShape="1">
          <a:blip r:embed="rId2"/>
          <a:srcRect t="3952"/>
          <a:stretch/>
        </p:blipFill>
        <p:spPr>
          <a:xfrm>
            <a:off x="3890010" y="182880"/>
            <a:ext cx="5253990" cy="4444365"/>
          </a:xfrm>
          <a:prstGeom prst="rect">
            <a:avLst/>
          </a:prstGeom>
        </p:spPr>
      </p:pic>
      <p:pic>
        <p:nvPicPr>
          <p:cNvPr id="10" name="図 9">
            <a:extLst>
              <a:ext uri="{FF2B5EF4-FFF2-40B4-BE49-F238E27FC236}">
                <a16:creationId xmlns:a16="http://schemas.microsoft.com/office/drawing/2014/main" id="{22BB1168-3F30-35C3-8E67-FAF50949CB47}"/>
              </a:ext>
            </a:extLst>
          </p:cNvPr>
          <p:cNvPicPr>
            <a:picLocks noChangeAspect="1"/>
          </p:cNvPicPr>
          <p:nvPr/>
        </p:nvPicPr>
        <p:blipFill>
          <a:blip r:embed="rId3"/>
          <a:stretch>
            <a:fillRect/>
          </a:stretch>
        </p:blipFill>
        <p:spPr>
          <a:xfrm>
            <a:off x="5094598" y="1107360"/>
            <a:ext cx="3007043" cy="2126933"/>
          </a:xfrm>
          <a:prstGeom prst="rect">
            <a:avLst/>
          </a:prstGeom>
        </p:spPr>
      </p:pic>
      <p:pic>
        <p:nvPicPr>
          <p:cNvPr id="12" name="図 11">
            <a:extLst>
              <a:ext uri="{FF2B5EF4-FFF2-40B4-BE49-F238E27FC236}">
                <a16:creationId xmlns:a16="http://schemas.microsoft.com/office/drawing/2014/main" id="{0433D923-D190-62D1-48DA-4D5F3345DDA9}"/>
              </a:ext>
            </a:extLst>
          </p:cNvPr>
          <p:cNvPicPr>
            <a:picLocks noChangeAspect="1"/>
          </p:cNvPicPr>
          <p:nvPr/>
        </p:nvPicPr>
        <p:blipFill>
          <a:blip r:embed="rId4"/>
          <a:stretch>
            <a:fillRect/>
          </a:stretch>
        </p:blipFill>
        <p:spPr>
          <a:xfrm>
            <a:off x="2249805" y="3264217"/>
            <a:ext cx="6894195" cy="3593783"/>
          </a:xfrm>
          <a:prstGeom prst="rect">
            <a:avLst/>
          </a:prstGeom>
        </p:spPr>
      </p:pic>
      <p:pic>
        <p:nvPicPr>
          <p:cNvPr id="16" name="グラフィックス 15" descr="カーソル 単色塗りつぶし">
            <a:extLst>
              <a:ext uri="{FF2B5EF4-FFF2-40B4-BE49-F238E27FC236}">
                <a16:creationId xmlns:a16="http://schemas.microsoft.com/office/drawing/2014/main" id="{E20E2DE0-36B6-BEC3-38AD-AD7167471BF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5660824" y="4385701"/>
            <a:ext cx="301752" cy="301752"/>
          </a:xfrm>
          <a:prstGeom prst="rect">
            <a:avLst/>
          </a:prstGeom>
        </p:spPr>
      </p:pic>
      <p:sp>
        <p:nvSpPr>
          <p:cNvPr id="2" name="テキスト ボックス 1">
            <a:extLst>
              <a:ext uri="{FF2B5EF4-FFF2-40B4-BE49-F238E27FC236}">
                <a16:creationId xmlns:a16="http://schemas.microsoft.com/office/drawing/2014/main" id="{E5844182-F8AC-8838-5B63-EA7AD2DEA815}"/>
              </a:ext>
            </a:extLst>
          </p:cNvPr>
          <p:cNvSpPr txBox="1"/>
          <p:nvPr/>
        </p:nvSpPr>
        <p:spPr>
          <a:xfrm>
            <a:off x="0" y="0"/>
            <a:ext cx="3924000" cy="2862322"/>
          </a:xfrm>
          <a:prstGeom prst="rect">
            <a:avLst/>
          </a:prstGeom>
          <a:noFill/>
        </p:spPr>
        <p:txBody>
          <a:bodyPr wrap="square" rtlCol="0">
            <a:spAutoFit/>
          </a:bodyPr>
          <a:lstStyle/>
          <a:p>
            <a:r>
              <a:rPr kumimoji="1" lang="en-US" altLang="ja-JP" dirty="0"/>
              <a:t>Next, how to use EDGE2 program. let’s select a data folder that contains sequence number file of the transmission data.</a:t>
            </a:r>
          </a:p>
          <a:p>
            <a:r>
              <a:rPr kumimoji="1" lang="en-US" altLang="ja-JP" dirty="0"/>
              <a:t>Select "Load Sequence number File" from the File menu.</a:t>
            </a:r>
          </a:p>
          <a:p>
            <a:r>
              <a:rPr kumimoji="1" lang="en-US" altLang="ja-JP" dirty="0"/>
              <a:t>The Windows Explorer screen will appear, and select the folder (in this example, EDGE2data) with a extension: dat.</a:t>
            </a:r>
            <a:endParaRPr kumimoji="1" lang="ja-JP" altLang="en-US" dirty="0"/>
          </a:p>
        </p:txBody>
      </p:sp>
      <p:cxnSp>
        <p:nvCxnSpPr>
          <p:cNvPr id="4" name="直線矢印コネクタ 3">
            <a:extLst>
              <a:ext uri="{FF2B5EF4-FFF2-40B4-BE49-F238E27FC236}">
                <a16:creationId xmlns:a16="http://schemas.microsoft.com/office/drawing/2014/main" id="{AE3DF8C7-8C72-E502-A579-1ED78CEC4089}"/>
              </a:ext>
            </a:extLst>
          </p:cNvPr>
          <p:cNvCxnSpPr>
            <a:cxnSpLocks/>
          </p:cNvCxnSpPr>
          <p:nvPr/>
        </p:nvCxnSpPr>
        <p:spPr>
          <a:xfrm flipV="1">
            <a:off x="1648918" y="1881266"/>
            <a:ext cx="5478905" cy="831954"/>
          </a:xfrm>
          <a:prstGeom prst="straightConnector1">
            <a:avLst/>
          </a:prstGeom>
          <a:ln w="19050">
            <a:solidFill>
              <a:schemeClr val="accent4"/>
            </a:solidFill>
            <a:tailEnd type="arrow" w="lg" len="lg"/>
          </a:ln>
        </p:spPr>
        <p:style>
          <a:lnRef idx="1">
            <a:schemeClr val="accent1"/>
          </a:lnRef>
          <a:fillRef idx="0">
            <a:schemeClr val="accent1"/>
          </a:fillRef>
          <a:effectRef idx="0">
            <a:schemeClr val="accent1"/>
          </a:effectRef>
          <a:fontRef idx="minor">
            <a:schemeClr val="tx1"/>
          </a:fontRef>
        </p:style>
      </p:cxnSp>
      <p:pic>
        <p:nvPicPr>
          <p:cNvPr id="8" name="グラフィックス 7" descr="カーソル 単色塗りつぶし">
            <a:extLst>
              <a:ext uri="{FF2B5EF4-FFF2-40B4-BE49-F238E27FC236}">
                <a16:creationId xmlns:a16="http://schemas.microsoft.com/office/drawing/2014/main" id="{C11CB313-43BB-453C-BEB6-B86098F73C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6447244" y="1769523"/>
            <a:ext cx="301752" cy="301752"/>
          </a:xfrm>
          <a:prstGeom prst="rect">
            <a:avLst/>
          </a:prstGeom>
        </p:spPr>
      </p:pic>
      <p:pic>
        <p:nvPicPr>
          <p:cNvPr id="9" name="グラフィックス 8" descr="カーソル 単色塗りつぶし">
            <a:extLst>
              <a:ext uri="{FF2B5EF4-FFF2-40B4-BE49-F238E27FC236}">
                <a16:creationId xmlns:a16="http://schemas.microsoft.com/office/drawing/2014/main" id="{46136AD0-B2C2-52BE-C10E-1A43ED7B5A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5022760" y="540801"/>
            <a:ext cx="301752" cy="301752"/>
          </a:xfrm>
          <a:prstGeom prst="rect">
            <a:avLst/>
          </a:prstGeom>
        </p:spPr>
      </p:pic>
    </p:spTree>
    <p:extLst>
      <p:ext uri="{BB962C8B-B14F-4D97-AF65-F5344CB8AC3E}">
        <p14:creationId xmlns:p14="http://schemas.microsoft.com/office/powerpoint/2010/main" val="4071902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305700CE-8776-B3BA-9F06-EBD4810DEF44}"/>
              </a:ext>
            </a:extLst>
          </p:cNvPr>
          <p:cNvPicPr>
            <a:picLocks noChangeAspect="1"/>
          </p:cNvPicPr>
          <p:nvPr/>
        </p:nvPicPr>
        <p:blipFill rotWithShape="1">
          <a:blip r:embed="rId3"/>
          <a:srcRect l="-6" r="85833" b="46456"/>
          <a:stretch/>
        </p:blipFill>
        <p:spPr>
          <a:xfrm>
            <a:off x="1" y="2787709"/>
            <a:ext cx="1360778" cy="3213041"/>
          </a:xfrm>
          <a:prstGeom prst="rect">
            <a:avLst/>
          </a:prstGeom>
        </p:spPr>
      </p:pic>
      <p:pic>
        <p:nvPicPr>
          <p:cNvPr id="7" name="図 6">
            <a:extLst>
              <a:ext uri="{FF2B5EF4-FFF2-40B4-BE49-F238E27FC236}">
                <a16:creationId xmlns:a16="http://schemas.microsoft.com/office/drawing/2014/main" id="{CC245BE8-047D-67EE-E598-24CA055ACF23}"/>
              </a:ext>
            </a:extLst>
          </p:cNvPr>
          <p:cNvPicPr>
            <a:picLocks noChangeAspect="1"/>
          </p:cNvPicPr>
          <p:nvPr/>
        </p:nvPicPr>
        <p:blipFill rotWithShape="1">
          <a:blip r:embed="rId4"/>
          <a:srcRect t="4296"/>
          <a:stretch/>
        </p:blipFill>
        <p:spPr>
          <a:xfrm>
            <a:off x="3890010" y="198783"/>
            <a:ext cx="5253990" cy="4428462"/>
          </a:xfrm>
          <a:prstGeom prst="rect">
            <a:avLst/>
          </a:prstGeom>
        </p:spPr>
      </p:pic>
      <p:pic>
        <p:nvPicPr>
          <p:cNvPr id="4" name="図 3">
            <a:extLst>
              <a:ext uri="{FF2B5EF4-FFF2-40B4-BE49-F238E27FC236}">
                <a16:creationId xmlns:a16="http://schemas.microsoft.com/office/drawing/2014/main" id="{AB2F6B35-DCEB-C0EE-420A-958477BB19F3}"/>
              </a:ext>
            </a:extLst>
          </p:cNvPr>
          <p:cNvPicPr>
            <a:picLocks noChangeAspect="1"/>
          </p:cNvPicPr>
          <p:nvPr/>
        </p:nvPicPr>
        <p:blipFill>
          <a:blip r:embed="rId5"/>
          <a:stretch>
            <a:fillRect/>
          </a:stretch>
        </p:blipFill>
        <p:spPr>
          <a:xfrm>
            <a:off x="4963950" y="1140636"/>
            <a:ext cx="3007043" cy="2126933"/>
          </a:xfrm>
          <a:prstGeom prst="rect">
            <a:avLst/>
          </a:prstGeom>
        </p:spPr>
      </p:pic>
      <p:pic>
        <p:nvPicPr>
          <p:cNvPr id="6" name="図 5">
            <a:extLst>
              <a:ext uri="{FF2B5EF4-FFF2-40B4-BE49-F238E27FC236}">
                <a16:creationId xmlns:a16="http://schemas.microsoft.com/office/drawing/2014/main" id="{D3ABC7C2-6C39-FF7C-327A-6BCC836FCF95}"/>
              </a:ext>
            </a:extLst>
          </p:cNvPr>
          <p:cNvPicPr>
            <a:picLocks noChangeAspect="1"/>
          </p:cNvPicPr>
          <p:nvPr/>
        </p:nvPicPr>
        <p:blipFill>
          <a:blip r:embed="rId6"/>
          <a:stretch>
            <a:fillRect/>
          </a:stretch>
        </p:blipFill>
        <p:spPr>
          <a:xfrm>
            <a:off x="2249805" y="3264217"/>
            <a:ext cx="6894195" cy="3593783"/>
          </a:xfrm>
          <a:prstGeom prst="rect">
            <a:avLst/>
          </a:prstGeom>
        </p:spPr>
      </p:pic>
      <p:sp>
        <p:nvSpPr>
          <p:cNvPr id="3" name="テキスト ボックス 2">
            <a:extLst>
              <a:ext uri="{FF2B5EF4-FFF2-40B4-BE49-F238E27FC236}">
                <a16:creationId xmlns:a16="http://schemas.microsoft.com/office/drawing/2014/main" id="{1EA18A6B-3D8B-41DB-B011-EB112451B7C6}"/>
              </a:ext>
            </a:extLst>
          </p:cNvPr>
          <p:cNvSpPr txBox="1"/>
          <p:nvPr/>
        </p:nvSpPr>
        <p:spPr>
          <a:xfrm>
            <a:off x="505922" y="0"/>
            <a:ext cx="2943000" cy="2308324"/>
          </a:xfrm>
          <a:prstGeom prst="rect">
            <a:avLst/>
          </a:prstGeom>
          <a:solidFill>
            <a:schemeClr val="bg1">
              <a:alpha val="70000"/>
            </a:schemeClr>
          </a:solidFill>
        </p:spPr>
        <p:txBody>
          <a:bodyPr wrap="square" rtlCol="0">
            <a:spAutoFit/>
          </a:bodyPr>
          <a:lstStyle/>
          <a:p>
            <a:r>
              <a:rPr kumimoji="1" lang="en-US" altLang="ja-JP" dirty="0"/>
              <a:t>Next, select the mask file.</a:t>
            </a:r>
          </a:p>
          <a:p>
            <a:r>
              <a:rPr kumimoji="1" lang="en-US" altLang="ja-JP" dirty="0"/>
              <a:t>Select "Tadahiro_5x6x20mask.txt" in the "EDGE2data" folder.</a:t>
            </a:r>
          </a:p>
          <a:p>
            <a:r>
              <a:rPr kumimoji="1" lang="en-US" altLang="ja-JP" dirty="0"/>
              <a:t>(Actually, the contents of this mask file are all 1, so it works the same without selection.)</a:t>
            </a:r>
          </a:p>
        </p:txBody>
      </p:sp>
      <p:cxnSp>
        <p:nvCxnSpPr>
          <p:cNvPr id="11" name="直線矢印コネクタ 10">
            <a:extLst>
              <a:ext uri="{FF2B5EF4-FFF2-40B4-BE49-F238E27FC236}">
                <a16:creationId xmlns:a16="http://schemas.microsoft.com/office/drawing/2014/main" id="{64F29B4B-3973-C61F-40E0-BAE7121A7AFF}"/>
              </a:ext>
            </a:extLst>
          </p:cNvPr>
          <p:cNvCxnSpPr>
            <a:cxnSpLocks/>
          </p:cNvCxnSpPr>
          <p:nvPr/>
        </p:nvCxnSpPr>
        <p:spPr>
          <a:xfrm flipH="1">
            <a:off x="864394" y="2068643"/>
            <a:ext cx="1076832" cy="1461545"/>
          </a:xfrm>
          <a:prstGeom prst="straightConnector1">
            <a:avLst/>
          </a:prstGeom>
          <a:ln w="19050">
            <a:solidFill>
              <a:schemeClr val="accent4"/>
            </a:solidFill>
            <a:tailEnd type="arrow" w="lg" len="lg"/>
          </a:ln>
        </p:spPr>
        <p:style>
          <a:lnRef idx="1">
            <a:schemeClr val="accent1"/>
          </a:lnRef>
          <a:fillRef idx="0">
            <a:schemeClr val="accent1"/>
          </a:fillRef>
          <a:effectRef idx="0">
            <a:schemeClr val="accent1"/>
          </a:effectRef>
          <a:fontRef idx="minor">
            <a:schemeClr val="tx1"/>
          </a:fontRef>
        </p:style>
      </p:cxnSp>
      <p:pic>
        <p:nvPicPr>
          <p:cNvPr id="2" name="グラフィックス 1" descr="カーソル 単色塗りつぶし">
            <a:extLst>
              <a:ext uri="{FF2B5EF4-FFF2-40B4-BE49-F238E27FC236}">
                <a16:creationId xmlns:a16="http://schemas.microsoft.com/office/drawing/2014/main" id="{ED446ACC-68A0-FCA1-6BFF-F389DEB46D7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6724146" y="2826797"/>
            <a:ext cx="301752" cy="301752"/>
          </a:xfrm>
          <a:prstGeom prst="rect">
            <a:avLst/>
          </a:prstGeom>
        </p:spPr>
      </p:pic>
      <p:pic>
        <p:nvPicPr>
          <p:cNvPr id="5" name="グラフィックス 4" descr="カーソル 単色塗りつぶし">
            <a:extLst>
              <a:ext uri="{FF2B5EF4-FFF2-40B4-BE49-F238E27FC236}">
                <a16:creationId xmlns:a16="http://schemas.microsoft.com/office/drawing/2014/main" id="{4662222E-8557-1404-11A5-6E2E5020593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6059585" y="5939756"/>
            <a:ext cx="301752" cy="301752"/>
          </a:xfrm>
          <a:prstGeom prst="rect">
            <a:avLst/>
          </a:prstGeom>
        </p:spPr>
      </p:pic>
    </p:spTree>
    <p:extLst>
      <p:ext uri="{BB962C8B-B14F-4D97-AF65-F5344CB8AC3E}">
        <p14:creationId xmlns:p14="http://schemas.microsoft.com/office/powerpoint/2010/main" val="349571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F3EE3CD7-EDC4-5131-E310-18E7C73A75F3}"/>
              </a:ext>
            </a:extLst>
          </p:cNvPr>
          <p:cNvPicPr>
            <a:picLocks noChangeAspect="1"/>
          </p:cNvPicPr>
          <p:nvPr/>
        </p:nvPicPr>
        <p:blipFill rotWithShape="1">
          <a:blip r:embed="rId2"/>
          <a:srcRect t="4118"/>
          <a:stretch/>
        </p:blipFill>
        <p:spPr>
          <a:xfrm>
            <a:off x="3890010" y="198782"/>
            <a:ext cx="5253990" cy="4628487"/>
          </a:xfrm>
          <a:prstGeom prst="rect">
            <a:avLst/>
          </a:prstGeom>
        </p:spPr>
      </p:pic>
      <p:sp>
        <p:nvSpPr>
          <p:cNvPr id="12" name="テキスト ボックス 11">
            <a:extLst>
              <a:ext uri="{FF2B5EF4-FFF2-40B4-BE49-F238E27FC236}">
                <a16:creationId xmlns:a16="http://schemas.microsoft.com/office/drawing/2014/main" id="{55DBE4BE-7CE9-D8F2-0577-7FD118DF639F}"/>
              </a:ext>
            </a:extLst>
          </p:cNvPr>
          <p:cNvSpPr txBox="1"/>
          <p:nvPr/>
        </p:nvSpPr>
        <p:spPr>
          <a:xfrm>
            <a:off x="0" y="4220775"/>
            <a:ext cx="4284000" cy="1477328"/>
          </a:xfrm>
          <a:prstGeom prst="rect">
            <a:avLst/>
          </a:prstGeom>
          <a:solidFill>
            <a:schemeClr val="bg1">
              <a:alpha val="70000"/>
            </a:schemeClr>
          </a:solidFill>
        </p:spPr>
        <p:txBody>
          <a:bodyPr wrap="square" rtlCol="0">
            <a:spAutoFit/>
          </a:bodyPr>
          <a:lstStyle/>
          <a:p>
            <a:r>
              <a:rPr kumimoji="1" lang="en-US" altLang="ja-JP" dirty="0"/>
              <a:t>By selecting "Load Initial Parameter" from the File menu of the EDGE panel, the Windows Explorer screen will appear. Select “</a:t>
            </a:r>
            <a:r>
              <a:rPr kumimoji="1" lang="en-US" altLang="ja-JP" dirty="0" err="1"/>
              <a:t>Tadahiro_EDGE.inp</a:t>
            </a:r>
            <a:r>
              <a:rPr kumimoji="1" lang="en-US" altLang="ja-JP" dirty="0"/>
              <a:t>” from the “EDGE2data” folder.</a:t>
            </a:r>
          </a:p>
        </p:txBody>
      </p:sp>
      <p:pic>
        <p:nvPicPr>
          <p:cNvPr id="24" name="図 23">
            <a:extLst>
              <a:ext uri="{FF2B5EF4-FFF2-40B4-BE49-F238E27FC236}">
                <a16:creationId xmlns:a16="http://schemas.microsoft.com/office/drawing/2014/main" id="{B0D042B1-5B83-A90F-6E79-23D1511495CE}"/>
              </a:ext>
            </a:extLst>
          </p:cNvPr>
          <p:cNvPicPr>
            <a:picLocks noChangeAspect="1"/>
          </p:cNvPicPr>
          <p:nvPr/>
        </p:nvPicPr>
        <p:blipFill>
          <a:blip r:embed="rId3"/>
          <a:stretch>
            <a:fillRect/>
          </a:stretch>
        </p:blipFill>
        <p:spPr>
          <a:xfrm>
            <a:off x="0" y="0"/>
            <a:ext cx="2733675" cy="4180522"/>
          </a:xfrm>
          <a:prstGeom prst="rect">
            <a:avLst/>
          </a:prstGeom>
        </p:spPr>
      </p:pic>
      <p:pic>
        <p:nvPicPr>
          <p:cNvPr id="8" name="グラフィックス 7" descr="カーソル 単色塗りつぶし">
            <a:extLst>
              <a:ext uri="{FF2B5EF4-FFF2-40B4-BE49-F238E27FC236}">
                <a16:creationId xmlns:a16="http://schemas.microsoft.com/office/drawing/2014/main" id="{C11CB313-43BB-453C-BEB6-B86098F73C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60000">
            <a:off x="1858511" y="3850918"/>
            <a:ext cx="301752" cy="301752"/>
          </a:xfrm>
          <a:prstGeom prst="rect">
            <a:avLst/>
          </a:prstGeom>
        </p:spPr>
      </p:pic>
      <p:cxnSp>
        <p:nvCxnSpPr>
          <p:cNvPr id="4" name="直線コネクタ 3">
            <a:extLst>
              <a:ext uri="{FF2B5EF4-FFF2-40B4-BE49-F238E27FC236}">
                <a16:creationId xmlns:a16="http://schemas.microsoft.com/office/drawing/2014/main" id="{66364B65-2B88-426F-A185-B420B4374FD1}"/>
              </a:ext>
            </a:extLst>
          </p:cNvPr>
          <p:cNvCxnSpPr>
            <a:cxnSpLocks/>
          </p:cNvCxnSpPr>
          <p:nvPr/>
        </p:nvCxnSpPr>
        <p:spPr>
          <a:xfrm>
            <a:off x="5505706" y="1224000"/>
            <a:ext cx="0" cy="2520000"/>
          </a:xfrm>
          <a:prstGeom prst="line">
            <a:avLst/>
          </a:prstGeom>
          <a:ln w="12700">
            <a:solidFill>
              <a:srgbClr val="FF00FF"/>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C46AAB0E-AA05-4A4A-A3F8-92884E408364}"/>
              </a:ext>
            </a:extLst>
          </p:cNvPr>
          <p:cNvCxnSpPr>
            <a:cxnSpLocks/>
          </p:cNvCxnSpPr>
          <p:nvPr/>
        </p:nvCxnSpPr>
        <p:spPr>
          <a:xfrm>
            <a:off x="7979456" y="1224000"/>
            <a:ext cx="0" cy="2520000"/>
          </a:xfrm>
          <a:prstGeom prst="line">
            <a:avLst/>
          </a:prstGeom>
          <a:ln w="12700">
            <a:solidFill>
              <a:srgbClr val="FF00FF"/>
            </a:solidFill>
            <a:prstDash val="dash"/>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F305B248-F874-4276-A80B-762A936C13E0}"/>
              </a:ext>
            </a:extLst>
          </p:cNvPr>
          <p:cNvSpPr txBox="1"/>
          <p:nvPr/>
        </p:nvSpPr>
        <p:spPr>
          <a:xfrm>
            <a:off x="5904852" y="3653817"/>
            <a:ext cx="1675459" cy="369332"/>
          </a:xfrm>
          <a:prstGeom prst="rect">
            <a:avLst/>
          </a:prstGeom>
          <a:noFill/>
          <a:ln w="12700">
            <a:solidFill>
              <a:srgbClr val="FF00FF"/>
            </a:solidFill>
            <a:prstDash val="dash"/>
          </a:ln>
        </p:spPr>
        <p:txBody>
          <a:bodyPr wrap="none" rtlCol="0">
            <a:spAutoFit/>
          </a:bodyPr>
          <a:lstStyle/>
          <a:p>
            <a:r>
              <a:rPr kumimoji="1" lang="en-US" altLang="ja-JP" dirty="0">
                <a:solidFill>
                  <a:srgbClr val="FF00FF"/>
                </a:solidFill>
              </a:rPr>
              <a:t>23200 – 27000</a:t>
            </a:r>
          </a:p>
        </p:txBody>
      </p:sp>
      <p:sp>
        <p:nvSpPr>
          <p:cNvPr id="19" name="テキスト ボックス 18">
            <a:extLst>
              <a:ext uri="{FF2B5EF4-FFF2-40B4-BE49-F238E27FC236}">
                <a16:creationId xmlns:a16="http://schemas.microsoft.com/office/drawing/2014/main" id="{71744089-59FF-5F2B-2F77-57205545E561}"/>
              </a:ext>
            </a:extLst>
          </p:cNvPr>
          <p:cNvSpPr txBox="1"/>
          <p:nvPr/>
        </p:nvSpPr>
        <p:spPr>
          <a:xfrm>
            <a:off x="696830" y="3540747"/>
            <a:ext cx="1908000" cy="180000"/>
          </a:xfrm>
          <a:prstGeom prst="rect">
            <a:avLst/>
          </a:prstGeom>
          <a:noFill/>
          <a:ln w="12700">
            <a:solidFill>
              <a:srgbClr val="FF00FF"/>
            </a:solidFill>
            <a:prstDash val="dash"/>
          </a:ln>
        </p:spPr>
        <p:txBody>
          <a:bodyPr wrap="none" rtlCol="0">
            <a:spAutoFit/>
          </a:bodyPr>
          <a:lstStyle/>
          <a:p>
            <a:endParaRPr kumimoji="1" lang="en-US" altLang="ja-JP" dirty="0">
              <a:solidFill>
                <a:srgbClr val="FF00FF"/>
              </a:solidFill>
            </a:endParaRPr>
          </a:p>
        </p:txBody>
      </p:sp>
      <p:pic>
        <p:nvPicPr>
          <p:cNvPr id="27" name="グラフィックス 26" descr="カーソル 単色塗りつぶし">
            <a:extLst>
              <a:ext uri="{FF2B5EF4-FFF2-40B4-BE49-F238E27FC236}">
                <a16:creationId xmlns:a16="http://schemas.microsoft.com/office/drawing/2014/main" id="{DA6548C9-7FF6-6CDD-3D1B-BA4F0207F4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60000">
            <a:off x="5615760" y="883458"/>
            <a:ext cx="301752" cy="301752"/>
          </a:xfrm>
          <a:prstGeom prst="rect">
            <a:avLst/>
          </a:prstGeom>
        </p:spPr>
      </p:pic>
      <p:pic>
        <p:nvPicPr>
          <p:cNvPr id="29" name="図 28">
            <a:extLst>
              <a:ext uri="{FF2B5EF4-FFF2-40B4-BE49-F238E27FC236}">
                <a16:creationId xmlns:a16="http://schemas.microsoft.com/office/drawing/2014/main" id="{D71BDDC4-7CD0-E000-D60E-9C1A8ED8DB18}"/>
              </a:ext>
            </a:extLst>
          </p:cNvPr>
          <p:cNvPicPr>
            <a:picLocks noChangeAspect="1"/>
          </p:cNvPicPr>
          <p:nvPr/>
        </p:nvPicPr>
        <p:blipFill>
          <a:blip r:embed="rId6"/>
          <a:stretch>
            <a:fillRect/>
          </a:stretch>
        </p:blipFill>
        <p:spPr>
          <a:xfrm>
            <a:off x="5963602" y="4044315"/>
            <a:ext cx="3180398" cy="2813685"/>
          </a:xfrm>
          <a:prstGeom prst="rect">
            <a:avLst/>
          </a:prstGeom>
        </p:spPr>
      </p:pic>
      <p:pic>
        <p:nvPicPr>
          <p:cNvPr id="30" name="グラフィックス 29" descr="カーソル 単色塗りつぶし">
            <a:extLst>
              <a:ext uri="{FF2B5EF4-FFF2-40B4-BE49-F238E27FC236}">
                <a16:creationId xmlns:a16="http://schemas.microsoft.com/office/drawing/2014/main" id="{7695BFEC-0D47-1C41-D110-063C9F974B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60000">
            <a:off x="7734846" y="6550470"/>
            <a:ext cx="301752" cy="301752"/>
          </a:xfrm>
          <a:prstGeom prst="rect">
            <a:avLst/>
          </a:prstGeom>
        </p:spPr>
      </p:pic>
      <p:pic>
        <p:nvPicPr>
          <p:cNvPr id="32" name="グラフィックス 31" descr="カーソル 単色塗りつぶし">
            <a:extLst>
              <a:ext uri="{FF2B5EF4-FFF2-40B4-BE49-F238E27FC236}">
                <a16:creationId xmlns:a16="http://schemas.microsoft.com/office/drawing/2014/main" id="{8E98E52D-E133-0203-33A3-40BEE07043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60000">
            <a:off x="1858511" y="3858994"/>
            <a:ext cx="301752" cy="301752"/>
          </a:xfrm>
          <a:prstGeom prst="rect">
            <a:avLst/>
          </a:prstGeom>
        </p:spPr>
      </p:pic>
      <p:sp>
        <p:nvSpPr>
          <p:cNvPr id="33" name="矢印: 折線 32">
            <a:extLst>
              <a:ext uri="{FF2B5EF4-FFF2-40B4-BE49-F238E27FC236}">
                <a16:creationId xmlns:a16="http://schemas.microsoft.com/office/drawing/2014/main" id="{2ADA5BD2-6599-B9EB-EC86-DDD21C670993}"/>
              </a:ext>
            </a:extLst>
          </p:cNvPr>
          <p:cNvSpPr/>
          <p:nvPr/>
        </p:nvSpPr>
        <p:spPr>
          <a:xfrm rot="5400000">
            <a:off x="3851093" y="2262121"/>
            <a:ext cx="2553850" cy="5905256"/>
          </a:xfrm>
          <a:prstGeom prst="bentArrow">
            <a:avLst>
              <a:gd name="adj1" fmla="val 5621"/>
              <a:gd name="adj2" fmla="val 10050"/>
              <a:gd name="adj3" fmla="val 11159"/>
              <a:gd name="adj4" fmla="val 44857"/>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
        <p:nvSpPr>
          <p:cNvPr id="3" name="テキスト ボックス 2">
            <a:extLst>
              <a:ext uri="{FF2B5EF4-FFF2-40B4-BE49-F238E27FC236}">
                <a16:creationId xmlns:a16="http://schemas.microsoft.com/office/drawing/2014/main" id="{892C512D-73D4-F088-EC68-36A80985DA31}"/>
              </a:ext>
            </a:extLst>
          </p:cNvPr>
          <p:cNvSpPr txBox="1"/>
          <p:nvPr/>
        </p:nvSpPr>
        <p:spPr>
          <a:xfrm>
            <a:off x="0" y="5657671"/>
            <a:ext cx="5904000" cy="1200329"/>
          </a:xfrm>
          <a:prstGeom prst="rect">
            <a:avLst/>
          </a:prstGeom>
          <a:solidFill>
            <a:schemeClr val="bg1">
              <a:alpha val="70000"/>
            </a:schemeClr>
          </a:solidFill>
        </p:spPr>
        <p:txBody>
          <a:bodyPr wrap="square" rtlCol="0">
            <a:spAutoFit/>
          </a:bodyPr>
          <a:lstStyle/>
          <a:p>
            <a:r>
              <a:rPr kumimoji="1" lang="en-US" altLang="ja-JP" dirty="0"/>
              <a:t>Select EDGE2 Fit from the Exec(</a:t>
            </a:r>
            <a:r>
              <a:rPr kumimoji="1" lang="en-US" altLang="ja-JP" u="sng" dirty="0"/>
              <a:t>X</a:t>
            </a:r>
            <a:r>
              <a:rPr kumimoji="1" lang="en-US" altLang="ja-JP" dirty="0"/>
              <a:t>) menu on the main screen, and the EDGE2 Fit panel will appear.</a:t>
            </a:r>
          </a:p>
          <a:p>
            <a:r>
              <a:rPr kumimoji="1" lang="en-US" altLang="ja-JP" dirty="0"/>
              <a:t>If you did not forget to press the "Set" button on the EDGE panel, press the "Fit" button on the EDGE Fit panel.</a:t>
            </a:r>
          </a:p>
        </p:txBody>
      </p:sp>
      <p:sp>
        <p:nvSpPr>
          <p:cNvPr id="7" name="テキスト ボックス 6">
            <a:extLst>
              <a:ext uri="{FF2B5EF4-FFF2-40B4-BE49-F238E27FC236}">
                <a16:creationId xmlns:a16="http://schemas.microsoft.com/office/drawing/2014/main" id="{E32CCBF8-11A1-6C71-F7D4-9FFAF4E0C20C}"/>
              </a:ext>
            </a:extLst>
          </p:cNvPr>
          <p:cNvSpPr txBox="1"/>
          <p:nvPr/>
        </p:nvSpPr>
        <p:spPr>
          <a:xfrm>
            <a:off x="6085107" y="859173"/>
            <a:ext cx="415498" cy="369332"/>
          </a:xfrm>
          <a:prstGeom prst="rect">
            <a:avLst/>
          </a:prstGeom>
          <a:solidFill>
            <a:schemeClr val="bg1"/>
          </a:solidFill>
        </p:spPr>
        <p:txBody>
          <a:bodyPr wrap="none" rtlCol="0">
            <a:spAutoFit/>
          </a:bodyPr>
          <a:lstStyle/>
          <a:p>
            <a:r>
              <a:rPr kumimoji="1" lang="ja-JP" altLang="en-US" dirty="0"/>
              <a:t>①</a:t>
            </a:r>
          </a:p>
        </p:txBody>
      </p:sp>
      <p:sp>
        <p:nvSpPr>
          <p:cNvPr id="10" name="テキスト ボックス 9">
            <a:extLst>
              <a:ext uri="{FF2B5EF4-FFF2-40B4-BE49-F238E27FC236}">
                <a16:creationId xmlns:a16="http://schemas.microsoft.com/office/drawing/2014/main" id="{2E1758C3-28CA-E5D8-8CF9-0CAF58BCC999}"/>
              </a:ext>
            </a:extLst>
          </p:cNvPr>
          <p:cNvSpPr txBox="1"/>
          <p:nvPr/>
        </p:nvSpPr>
        <p:spPr>
          <a:xfrm>
            <a:off x="1503959" y="3983933"/>
            <a:ext cx="415498" cy="369332"/>
          </a:xfrm>
          <a:prstGeom prst="rect">
            <a:avLst/>
          </a:prstGeom>
          <a:solidFill>
            <a:schemeClr val="bg1"/>
          </a:solidFill>
        </p:spPr>
        <p:txBody>
          <a:bodyPr wrap="none" rtlCol="0">
            <a:spAutoFit/>
          </a:bodyPr>
          <a:lstStyle>
            <a:defPPr>
              <a:defRPr lang="en-US"/>
            </a:defPPr>
            <a:lvl1pPr>
              <a:defRPr kumimoji="1"/>
            </a:lvl1pPr>
          </a:lstStyle>
          <a:p>
            <a:r>
              <a:rPr lang="ja-JP" altLang="en-US" dirty="0"/>
              <a:t>②</a:t>
            </a:r>
          </a:p>
        </p:txBody>
      </p:sp>
      <p:sp>
        <p:nvSpPr>
          <p:cNvPr id="11" name="テキスト ボックス 10">
            <a:extLst>
              <a:ext uri="{FF2B5EF4-FFF2-40B4-BE49-F238E27FC236}">
                <a16:creationId xmlns:a16="http://schemas.microsoft.com/office/drawing/2014/main" id="{F43CA132-9E61-9149-E29D-0C7F1439998E}"/>
              </a:ext>
            </a:extLst>
          </p:cNvPr>
          <p:cNvSpPr txBox="1"/>
          <p:nvPr/>
        </p:nvSpPr>
        <p:spPr>
          <a:xfrm>
            <a:off x="7112892" y="6430722"/>
            <a:ext cx="415498" cy="369332"/>
          </a:xfrm>
          <a:prstGeom prst="rect">
            <a:avLst/>
          </a:prstGeom>
          <a:solidFill>
            <a:schemeClr val="bg1"/>
          </a:solidFill>
        </p:spPr>
        <p:txBody>
          <a:bodyPr wrap="none" rtlCol="0">
            <a:spAutoFit/>
          </a:bodyPr>
          <a:lstStyle>
            <a:defPPr>
              <a:defRPr lang="en-US"/>
            </a:defPPr>
            <a:lvl1pPr>
              <a:defRPr kumimoji="1"/>
            </a:lvl1pPr>
          </a:lstStyle>
          <a:p>
            <a:r>
              <a:rPr lang="ja-JP" altLang="en-US" dirty="0"/>
              <a:t>③</a:t>
            </a:r>
          </a:p>
        </p:txBody>
      </p:sp>
      <p:cxnSp>
        <p:nvCxnSpPr>
          <p:cNvPr id="20" name="直線矢印コネクタ 19">
            <a:extLst>
              <a:ext uri="{FF2B5EF4-FFF2-40B4-BE49-F238E27FC236}">
                <a16:creationId xmlns:a16="http://schemas.microsoft.com/office/drawing/2014/main" id="{2F1005BA-57AB-4006-A54F-7BCAB34E8E33}"/>
              </a:ext>
            </a:extLst>
          </p:cNvPr>
          <p:cNvCxnSpPr>
            <a:cxnSpLocks/>
          </p:cNvCxnSpPr>
          <p:nvPr/>
        </p:nvCxnSpPr>
        <p:spPr>
          <a:xfrm flipV="1">
            <a:off x="1211943" y="3984169"/>
            <a:ext cx="0" cy="348343"/>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7931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412D90A8-A365-33F2-1A8B-8ECBE1DBD3D6}"/>
              </a:ext>
            </a:extLst>
          </p:cNvPr>
          <p:cNvPicPr>
            <a:picLocks noChangeAspect="1"/>
          </p:cNvPicPr>
          <p:nvPr/>
        </p:nvPicPr>
        <p:blipFill>
          <a:blip r:embed="rId2"/>
          <a:stretch>
            <a:fillRect/>
          </a:stretch>
        </p:blipFill>
        <p:spPr>
          <a:xfrm>
            <a:off x="3890010" y="0"/>
            <a:ext cx="5253990" cy="4827270"/>
          </a:xfrm>
          <a:prstGeom prst="rect">
            <a:avLst/>
          </a:prstGeom>
        </p:spPr>
      </p:pic>
      <p:sp>
        <p:nvSpPr>
          <p:cNvPr id="7" name="テキスト ボックス 6">
            <a:extLst>
              <a:ext uri="{FF2B5EF4-FFF2-40B4-BE49-F238E27FC236}">
                <a16:creationId xmlns:a16="http://schemas.microsoft.com/office/drawing/2014/main" id="{8D75310B-ABC9-4D65-B535-AF4481F05309}"/>
              </a:ext>
            </a:extLst>
          </p:cNvPr>
          <p:cNvSpPr txBox="1"/>
          <p:nvPr/>
        </p:nvSpPr>
        <p:spPr>
          <a:xfrm>
            <a:off x="93141" y="1467715"/>
            <a:ext cx="3672000" cy="1231106"/>
          </a:xfrm>
          <a:prstGeom prst="rect">
            <a:avLst/>
          </a:prstGeom>
          <a:noFill/>
        </p:spPr>
        <p:txBody>
          <a:bodyPr wrap="square" lIns="0" tIns="0" rIns="0" bIns="0" rtlCol="0">
            <a:spAutoFit/>
          </a:bodyPr>
          <a:lstStyle/>
          <a:p>
            <a:r>
              <a:rPr kumimoji="1" lang="en-US" altLang="ja-JP" sz="1600" dirty="0"/>
              <a:t>The calculation results can be saved with an appropriate file name by selecting "Save Fitting result parameter" in the File menu on the main screen, which will bring up the Windows Explorer screen.</a:t>
            </a:r>
          </a:p>
        </p:txBody>
      </p:sp>
      <p:sp>
        <p:nvSpPr>
          <p:cNvPr id="20" name="テキスト ボックス 19">
            <a:extLst>
              <a:ext uri="{FF2B5EF4-FFF2-40B4-BE49-F238E27FC236}">
                <a16:creationId xmlns:a16="http://schemas.microsoft.com/office/drawing/2014/main" id="{8881D1A2-0167-40F6-B6AE-E334095EB0DF}"/>
              </a:ext>
            </a:extLst>
          </p:cNvPr>
          <p:cNvSpPr txBox="1"/>
          <p:nvPr/>
        </p:nvSpPr>
        <p:spPr>
          <a:xfrm>
            <a:off x="558238" y="143624"/>
            <a:ext cx="2664000" cy="738664"/>
          </a:xfrm>
          <a:prstGeom prst="rect">
            <a:avLst/>
          </a:prstGeom>
          <a:solidFill>
            <a:schemeClr val="bg1">
              <a:alpha val="70000"/>
            </a:schemeClr>
          </a:solidFill>
        </p:spPr>
        <p:txBody>
          <a:bodyPr wrap="square" lIns="0" tIns="0" rIns="0" bIns="0" rtlCol="0">
            <a:spAutoFit/>
          </a:bodyPr>
          <a:lstStyle/>
          <a:p>
            <a:r>
              <a:rPr kumimoji="1" lang="en-US" altLang="ja-JP" sz="1600" dirty="0"/>
              <a:t>If you select “Save Fitting result data”, you can save the displayed fitting data as text.</a:t>
            </a:r>
          </a:p>
        </p:txBody>
      </p:sp>
      <p:cxnSp>
        <p:nvCxnSpPr>
          <p:cNvPr id="19" name="直線矢印コネクタ 18">
            <a:extLst>
              <a:ext uri="{FF2B5EF4-FFF2-40B4-BE49-F238E27FC236}">
                <a16:creationId xmlns:a16="http://schemas.microsoft.com/office/drawing/2014/main" id="{736D47B1-7A2D-44BC-9793-4B9E8CF07AFD}"/>
              </a:ext>
            </a:extLst>
          </p:cNvPr>
          <p:cNvCxnSpPr>
            <a:cxnSpLocks/>
          </p:cNvCxnSpPr>
          <p:nvPr/>
        </p:nvCxnSpPr>
        <p:spPr>
          <a:xfrm>
            <a:off x="3222885" y="592111"/>
            <a:ext cx="839449" cy="18000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pic>
        <p:nvPicPr>
          <p:cNvPr id="29" name="図 28">
            <a:extLst>
              <a:ext uri="{FF2B5EF4-FFF2-40B4-BE49-F238E27FC236}">
                <a16:creationId xmlns:a16="http://schemas.microsoft.com/office/drawing/2014/main" id="{00FFD1B5-9B5D-8736-286C-9E85F5150D43}"/>
              </a:ext>
            </a:extLst>
          </p:cNvPr>
          <p:cNvPicPr>
            <a:picLocks noChangeAspect="1"/>
          </p:cNvPicPr>
          <p:nvPr/>
        </p:nvPicPr>
        <p:blipFill rotWithShape="1">
          <a:blip r:embed="rId3"/>
          <a:srcRect l="-1" r="26180" b="49085"/>
          <a:stretch/>
        </p:blipFill>
        <p:spPr>
          <a:xfrm>
            <a:off x="0" y="3096000"/>
            <a:ext cx="6075000" cy="2619000"/>
          </a:xfrm>
          <a:prstGeom prst="rect">
            <a:avLst/>
          </a:prstGeom>
        </p:spPr>
      </p:pic>
      <p:pic>
        <p:nvPicPr>
          <p:cNvPr id="13" name="図 12">
            <a:extLst>
              <a:ext uri="{FF2B5EF4-FFF2-40B4-BE49-F238E27FC236}">
                <a16:creationId xmlns:a16="http://schemas.microsoft.com/office/drawing/2014/main" id="{6F8E0A0E-C0B6-C901-781D-E00E45BA9DA1}"/>
              </a:ext>
            </a:extLst>
          </p:cNvPr>
          <p:cNvPicPr>
            <a:picLocks noChangeAspect="1"/>
          </p:cNvPicPr>
          <p:nvPr/>
        </p:nvPicPr>
        <p:blipFill>
          <a:blip r:embed="rId4"/>
          <a:stretch>
            <a:fillRect/>
          </a:stretch>
        </p:blipFill>
        <p:spPr>
          <a:xfrm>
            <a:off x="5963602" y="3890487"/>
            <a:ext cx="3180398" cy="2813685"/>
          </a:xfrm>
          <a:prstGeom prst="rect">
            <a:avLst/>
          </a:prstGeom>
        </p:spPr>
      </p:pic>
      <p:cxnSp>
        <p:nvCxnSpPr>
          <p:cNvPr id="30" name="直線矢印コネクタ 29">
            <a:extLst>
              <a:ext uri="{FF2B5EF4-FFF2-40B4-BE49-F238E27FC236}">
                <a16:creationId xmlns:a16="http://schemas.microsoft.com/office/drawing/2014/main" id="{61B2AC67-D73F-AE40-8CFA-1C4F39EE466A}"/>
              </a:ext>
            </a:extLst>
          </p:cNvPr>
          <p:cNvCxnSpPr>
            <a:cxnSpLocks/>
          </p:cNvCxnSpPr>
          <p:nvPr/>
        </p:nvCxnSpPr>
        <p:spPr>
          <a:xfrm flipV="1">
            <a:off x="3496828" y="981856"/>
            <a:ext cx="565506" cy="876924"/>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48181EB2-D38B-A11B-454F-BFADACC39B0B}"/>
              </a:ext>
            </a:extLst>
          </p:cNvPr>
          <p:cNvCxnSpPr>
            <a:cxnSpLocks/>
          </p:cNvCxnSpPr>
          <p:nvPr/>
        </p:nvCxnSpPr>
        <p:spPr>
          <a:xfrm flipH="1">
            <a:off x="2386013" y="2680642"/>
            <a:ext cx="321469" cy="284015"/>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C36526A4-1C6E-18C8-AF4C-2E8FA2E51964}"/>
              </a:ext>
            </a:extLst>
          </p:cNvPr>
          <p:cNvSpPr txBox="1"/>
          <p:nvPr/>
        </p:nvSpPr>
        <p:spPr>
          <a:xfrm>
            <a:off x="550743" y="2871932"/>
            <a:ext cx="1699183" cy="188846"/>
          </a:xfrm>
          <a:prstGeom prst="rect">
            <a:avLst/>
          </a:prstGeom>
          <a:solidFill>
            <a:schemeClr val="bg1">
              <a:alpha val="70000"/>
            </a:schemeClr>
          </a:solidFill>
        </p:spPr>
        <p:txBody>
          <a:bodyPr wrap="none" lIns="0" tIns="27000" rIns="0" bIns="0" rtlCol="0">
            <a:spAutoFit/>
          </a:bodyPr>
          <a:lstStyle/>
          <a:p>
            <a:r>
              <a:rPr kumimoji="1" lang="en-US" altLang="ja-JP" sz="1050" dirty="0"/>
              <a:t>Example of Result parameter</a:t>
            </a:r>
          </a:p>
        </p:txBody>
      </p:sp>
      <p:sp>
        <p:nvSpPr>
          <p:cNvPr id="41" name="テキスト ボックス 40">
            <a:extLst>
              <a:ext uri="{FF2B5EF4-FFF2-40B4-BE49-F238E27FC236}">
                <a16:creationId xmlns:a16="http://schemas.microsoft.com/office/drawing/2014/main" id="{B6EDDA69-B92C-3FF6-C285-087BD6B172DB}"/>
              </a:ext>
            </a:extLst>
          </p:cNvPr>
          <p:cNvSpPr txBox="1"/>
          <p:nvPr/>
        </p:nvSpPr>
        <p:spPr>
          <a:xfrm>
            <a:off x="3032484" y="5783329"/>
            <a:ext cx="2835713" cy="188846"/>
          </a:xfrm>
          <a:prstGeom prst="rect">
            <a:avLst/>
          </a:prstGeom>
          <a:solidFill>
            <a:schemeClr val="bg1">
              <a:alpha val="70000"/>
            </a:schemeClr>
          </a:solidFill>
        </p:spPr>
        <p:txBody>
          <a:bodyPr wrap="none" lIns="0" tIns="27000" rIns="0" bIns="0" rtlCol="0">
            <a:spAutoFit/>
          </a:bodyPr>
          <a:lstStyle/>
          <a:p>
            <a:r>
              <a:rPr kumimoji="1" lang="en-US" altLang="ja-JP" sz="1050" dirty="0"/>
              <a:t>a0_err,            </a:t>
            </a:r>
            <a:r>
              <a:rPr kumimoji="1" lang="en-US" altLang="ja-JP" sz="1050" dirty="0" err="1"/>
              <a:t>a_hkl_err</a:t>
            </a:r>
            <a:r>
              <a:rPr kumimoji="1" lang="en-US" altLang="ja-JP" sz="1050" dirty="0"/>
              <a:t>,         </a:t>
            </a:r>
            <a:r>
              <a:rPr kumimoji="1" lang="en-US" altLang="ja-JP" sz="1050" dirty="0" err="1"/>
              <a:t>d_hkl_err</a:t>
            </a:r>
            <a:r>
              <a:rPr kumimoji="1" lang="en-US" altLang="ja-JP" sz="1050" dirty="0"/>
              <a:t>,            </a:t>
            </a:r>
            <a:r>
              <a:rPr kumimoji="1" lang="el-GR" altLang="ja-JP" sz="1050" dirty="0"/>
              <a:t>χ</a:t>
            </a:r>
            <a:r>
              <a:rPr kumimoji="1" lang="en-US" altLang="ja-JP" sz="1050" baseline="30000" dirty="0"/>
              <a:t>2</a:t>
            </a:r>
          </a:p>
        </p:txBody>
      </p:sp>
      <p:sp>
        <p:nvSpPr>
          <p:cNvPr id="40" name="テキスト ボックス 39">
            <a:extLst>
              <a:ext uri="{FF2B5EF4-FFF2-40B4-BE49-F238E27FC236}">
                <a16:creationId xmlns:a16="http://schemas.microsoft.com/office/drawing/2014/main" id="{98AE72E6-BB60-95A9-4674-10D6D7BB6A1F}"/>
              </a:ext>
            </a:extLst>
          </p:cNvPr>
          <p:cNvSpPr txBox="1"/>
          <p:nvPr/>
        </p:nvSpPr>
        <p:spPr>
          <a:xfrm>
            <a:off x="496453" y="5620079"/>
            <a:ext cx="2587247" cy="188846"/>
          </a:xfrm>
          <a:prstGeom prst="rect">
            <a:avLst/>
          </a:prstGeom>
          <a:solidFill>
            <a:schemeClr val="bg1">
              <a:alpha val="70000"/>
            </a:schemeClr>
          </a:solidFill>
        </p:spPr>
        <p:txBody>
          <a:bodyPr wrap="none" lIns="0" tIns="27000" rIns="0" bIns="0" rtlCol="0">
            <a:spAutoFit/>
          </a:bodyPr>
          <a:lstStyle/>
          <a:p>
            <a:r>
              <a:rPr kumimoji="1" lang="en-US" altLang="ja-JP" sz="1050" dirty="0"/>
              <a:t>a0,       b0,       </a:t>
            </a:r>
            <a:r>
              <a:rPr kumimoji="1" lang="en-US" altLang="ja-JP" sz="1050" dirty="0" err="1"/>
              <a:t>a_hkl</a:t>
            </a:r>
            <a:r>
              <a:rPr kumimoji="1" lang="en-US" altLang="ja-JP" sz="1050" dirty="0"/>
              <a:t>,  </a:t>
            </a:r>
            <a:r>
              <a:rPr kumimoji="1" lang="en-US" altLang="ja-JP" sz="1050" dirty="0" err="1"/>
              <a:t>b_hkl</a:t>
            </a:r>
            <a:r>
              <a:rPr kumimoji="1" lang="en-US" altLang="ja-JP" sz="1050" dirty="0"/>
              <a:t>,  </a:t>
            </a:r>
            <a:r>
              <a:rPr kumimoji="1" lang="en-US" altLang="ja-JP" sz="1050" dirty="0" err="1"/>
              <a:t>d_hkl</a:t>
            </a:r>
            <a:r>
              <a:rPr kumimoji="1" lang="en-US" altLang="ja-JP" sz="1050" dirty="0"/>
              <a:t>,  sigma0, </a:t>
            </a:r>
          </a:p>
        </p:txBody>
      </p:sp>
      <p:sp>
        <p:nvSpPr>
          <p:cNvPr id="43" name="テキスト ボックス 42">
            <a:extLst>
              <a:ext uri="{FF2B5EF4-FFF2-40B4-BE49-F238E27FC236}">
                <a16:creationId xmlns:a16="http://schemas.microsoft.com/office/drawing/2014/main" id="{6ECAABCB-7B51-2833-02C4-E89AB9656C60}"/>
              </a:ext>
            </a:extLst>
          </p:cNvPr>
          <p:cNvSpPr txBox="1"/>
          <p:nvPr/>
        </p:nvSpPr>
        <p:spPr>
          <a:xfrm>
            <a:off x="3496828" y="5620079"/>
            <a:ext cx="2332370" cy="188846"/>
          </a:xfrm>
          <a:prstGeom prst="rect">
            <a:avLst/>
          </a:prstGeom>
          <a:solidFill>
            <a:schemeClr val="bg1">
              <a:alpha val="70000"/>
            </a:schemeClr>
          </a:solidFill>
        </p:spPr>
        <p:txBody>
          <a:bodyPr wrap="none" lIns="0" tIns="27000" rIns="0" bIns="0" rtlCol="0">
            <a:spAutoFit/>
          </a:bodyPr>
          <a:lstStyle/>
          <a:p>
            <a:r>
              <a:rPr kumimoji="1" lang="en-US" altLang="ja-JP" sz="1050" dirty="0"/>
              <a:t>b0_err,          </a:t>
            </a:r>
            <a:r>
              <a:rPr kumimoji="1" lang="en-US" altLang="ja-JP" sz="1050" dirty="0" err="1"/>
              <a:t>b_hkl_err</a:t>
            </a:r>
            <a:r>
              <a:rPr kumimoji="1" lang="en-US" altLang="ja-JP" sz="1050" dirty="0"/>
              <a:t>,        sigma0_err, </a:t>
            </a:r>
            <a:endParaRPr kumimoji="1" lang="en-US" altLang="ja-JP" sz="1050" baseline="30000" dirty="0"/>
          </a:p>
        </p:txBody>
      </p:sp>
    </p:spTree>
    <p:extLst>
      <p:ext uri="{BB962C8B-B14F-4D97-AF65-F5344CB8AC3E}">
        <p14:creationId xmlns:p14="http://schemas.microsoft.com/office/powerpoint/2010/main" val="145168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ACD0E4D-9EDA-FF98-8B1A-CDA78DE62244}"/>
              </a:ext>
            </a:extLst>
          </p:cNvPr>
          <p:cNvPicPr>
            <a:picLocks noChangeAspect="1"/>
          </p:cNvPicPr>
          <p:nvPr/>
        </p:nvPicPr>
        <p:blipFill>
          <a:blip r:embed="rId2"/>
          <a:stretch>
            <a:fillRect/>
          </a:stretch>
        </p:blipFill>
        <p:spPr>
          <a:xfrm>
            <a:off x="457200" y="857250"/>
            <a:ext cx="8229600" cy="5143500"/>
          </a:xfrm>
          <a:prstGeom prst="rect">
            <a:avLst/>
          </a:prstGeom>
        </p:spPr>
      </p:pic>
      <p:sp>
        <p:nvSpPr>
          <p:cNvPr id="4" name="テキスト ボックス 3">
            <a:extLst>
              <a:ext uri="{FF2B5EF4-FFF2-40B4-BE49-F238E27FC236}">
                <a16:creationId xmlns:a16="http://schemas.microsoft.com/office/drawing/2014/main" id="{470B7195-D149-3DA8-B039-3E49A2B4CEBC}"/>
              </a:ext>
            </a:extLst>
          </p:cNvPr>
          <p:cNvSpPr txBox="1"/>
          <p:nvPr/>
        </p:nvSpPr>
        <p:spPr>
          <a:xfrm>
            <a:off x="1024681" y="1384264"/>
            <a:ext cx="120226" cy="188846"/>
          </a:xfrm>
          <a:prstGeom prst="rect">
            <a:avLst/>
          </a:prstGeom>
          <a:solidFill>
            <a:schemeClr val="bg1">
              <a:alpha val="70000"/>
            </a:schemeClr>
          </a:solidFill>
        </p:spPr>
        <p:txBody>
          <a:bodyPr wrap="none" lIns="0" tIns="27000" rIns="0" bIns="0" rtlCol="0">
            <a:spAutoFit/>
          </a:bodyPr>
          <a:lstStyle/>
          <a:p>
            <a:r>
              <a:rPr kumimoji="1" lang="el-GR" altLang="ja-JP" sz="1050" dirty="0"/>
              <a:t>χ</a:t>
            </a:r>
            <a:r>
              <a:rPr kumimoji="1" lang="en-US" altLang="ja-JP" sz="1050" baseline="30000" dirty="0"/>
              <a:t>2</a:t>
            </a:r>
          </a:p>
        </p:txBody>
      </p:sp>
      <p:sp>
        <p:nvSpPr>
          <p:cNvPr id="5" name="テキスト ボックス 4">
            <a:extLst>
              <a:ext uri="{FF2B5EF4-FFF2-40B4-BE49-F238E27FC236}">
                <a16:creationId xmlns:a16="http://schemas.microsoft.com/office/drawing/2014/main" id="{7778894B-4A0F-69FD-E0B5-3475D0B9EEE4}"/>
              </a:ext>
            </a:extLst>
          </p:cNvPr>
          <p:cNvSpPr txBox="1"/>
          <p:nvPr/>
        </p:nvSpPr>
        <p:spPr>
          <a:xfrm>
            <a:off x="2969704" y="1384264"/>
            <a:ext cx="424796" cy="188846"/>
          </a:xfrm>
          <a:prstGeom prst="rect">
            <a:avLst/>
          </a:prstGeom>
          <a:solidFill>
            <a:schemeClr val="bg1">
              <a:alpha val="70000"/>
            </a:schemeClr>
          </a:solidFill>
        </p:spPr>
        <p:txBody>
          <a:bodyPr wrap="none" lIns="0" tIns="27000" rIns="0" bIns="0" rtlCol="0">
            <a:spAutoFit/>
          </a:bodyPr>
          <a:lstStyle/>
          <a:p>
            <a:r>
              <a:rPr kumimoji="1" lang="en-US" altLang="ja-JP" sz="1050" dirty="0"/>
              <a:t>sigma0</a:t>
            </a:r>
          </a:p>
        </p:txBody>
      </p:sp>
      <p:sp>
        <p:nvSpPr>
          <p:cNvPr id="6" name="テキスト ボックス 5">
            <a:extLst>
              <a:ext uri="{FF2B5EF4-FFF2-40B4-BE49-F238E27FC236}">
                <a16:creationId xmlns:a16="http://schemas.microsoft.com/office/drawing/2014/main" id="{18C86CE2-34E1-69B0-7485-FAACC624B1AD}"/>
              </a:ext>
            </a:extLst>
          </p:cNvPr>
          <p:cNvSpPr txBox="1"/>
          <p:nvPr/>
        </p:nvSpPr>
        <p:spPr>
          <a:xfrm>
            <a:off x="5161322" y="3240154"/>
            <a:ext cx="141064" cy="188846"/>
          </a:xfrm>
          <a:prstGeom prst="rect">
            <a:avLst/>
          </a:prstGeom>
          <a:solidFill>
            <a:schemeClr val="bg1">
              <a:alpha val="70000"/>
            </a:schemeClr>
          </a:solidFill>
        </p:spPr>
        <p:txBody>
          <a:bodyPr wrap="none" lIns="0" tIns="27000" rIns="0" bIns="0" rtlCol="0">
            <a:spAutoFit/>
          </a:bodyPr>
          <a:lstStyle/>
          <a:p>
            <a:r>
              <a:rPr kumimoji="1" lang="en-US" altLang="ja-JP" sz="1050" dirty="0"/>
              <a:t>a0</a:t>
            </a:r>
          </a:p>
        </p:txBody>
      </p:sp>
      <p:sp>
        <p:nvSpPr>
          <p:cNvPr id="7" name="テキスト ボックス 6">
            <a:extLst>
              <a:ext uri="{FF2B5EF4-FFF2-40B4-BE49-F238E27FC236}">
                <a16:creationId xmlns:a16="http://schemas.microsoft.com/office/drawing/2014/main" id="{E47FA977-6DBB-213F-4442-B3FEC84455A3}"/>
              </a:ext>
            </a:extLst>
          </p:cNvPr>
          <p:cNvSpPr txBox="1"/>
          <p:nvPr/>
        </p:nvSpPr>
        <p:spPr>
          <a:xfrm>
            <a:off x="2969704" y="3240154"/>
            <a:ext cx="150682" cy="188846"/>
          </a:xfrm>
          <a:prstGeom prst="rect">
            <a:avLst/>
          </a:prstGeom>
          <a:solidFill>
            <a:schemeClr val="bg1">
              <a:alpha val="70000"/>
            </a:schemeClr>
          </a:solidFill>
        </p:spPr>
        <p:txBody>
          <a:bodyPr wrap="none" lIns="0" tIns="27000" rIns="0" bIns="0" rtlCol="0">
            <a:spAutoFit/>
          </a:bodyPr>
          <a:lstStyle/>
          <a:p>
            <a:r>
              <a:rPr kumimoji="1" lang="en-US" altLang="ja-JP" sz="1050" dirty="0"/>
              <a:t>b0</a:t>
            </a:r>
          </a:p>
        </p:txBody>
      </p:sp>
      <p:sp>
        <p:nvSpPr>
          <p:cNvPr id="8" name="テキスト ボックス 7">
            <a:extLst>
              <a:ext uri="{FF2B5EF4-FFF2-40B4-BE49-F238E27FC236}">
                <a16:creationId xmlns:a16="http://schemas.microsoft.com/office/drawing/2014/main" id="{4B2D8B97-5BD1-C57C-1F04-F46C2DB6FEB8}"/>
              </a:ext>
            </a:extLst>
          </p:cNvPr>
          <p:cNvSpPr txBox="1"/>
          <p:nvPr/>
        </p:nvSpPr>
        <p:spPr>
          <a:xfrm>
            <a:off x="1024682" y="3240154"/>
            <a:ext cx="301365" cy="188846"/>
          </a:xfrm>
          <a:prstGeom prst="rect">
            <a:avLst/>
          </a:prstGeom>
          <a:solidFill>
            <a:schemeClr val="bg1">
              <a:alpha val="70000"/>
            </a:schemeClr>
          </a:solidFill>
        </p:spPr>
        <p:txBody>
          <a:bodyPr wrap="none" lIns="0" tIns="27000" rIns="0" bIns="0" rtlCol="0">
            <a:spAutoFit/>
          </a:bodyPr>
          <a:lstStyle/>
          <a:p>
            <a:r>
              <a:rPr kumimoji="1" lang="en-US" altLang="ja-JP" sz="1050" dirty="0" err="1"/>
              <a:t>a_hkl</a:t>
            </a:r>
            <a:endParaRPr kumimoji="1" lang="en-US" altLang="ja-JP" sz="1050" dirty="0"/>
          </a:p>
        </p:txBody>
      </p:sp>
      <p:sp>
        <p:nvSpPr>
          <p:cNvPr id="9" name="テキスト ボックス 8">
            <a:extLst>
              <a:ext uri="{FF2B5EF4-FFF2-40B4-BE49-F238E27FC236}">
                <a16:creationId xmlns:a16="http://schemas.microsoft.com/office/drawing/2014/main" id="{8216E056-ACD6-320F-FC9B-A880A5FD237A}"/>
              </a:ext>
            </a:extLst>
          </p:cNvPr>
          <p:cNvSpPr txBox="1"/>
          <p:nvPr/>
        </p:nvSpPr>
        <p:spPr>
          <a:xfrm>
            <a:off x="7407145" y="1384264"/>
            <a:ext cx="310983" cy="188846"/>
          </a:xfrm>
          <a:prstGeom prst="rect">
            <a:avLst/>
          </a:prstGeom>
          <a:solidFill>
            <a:schemeClr val="bg1">
              <a:alpha val="70000"/>
            </a:schemeClr>
          </a:solidFill>
        </p:spPr>
        <p:txBody>
          <a:bodyPr wrap="none" lIns="0" tIns="27000" rIns="0" bIns="0" rtlCol="0">
            <a:spAutoFit/>
          </a:bodyPr>
          <a:lstStyle/>
          <a:p>
            <a:r>
              <a:rPr kumimoji="1" lang="en-US" altLang="ja-JP" sz="1050" dirty="0" err="1"/>
              <a:t>b_hkl</a:t>
            </a:r>
            <a:endParaRPr kumimoji="1" lang="en-US" altLang="ja-JP" sz="1050" dirty="0"/>
          </a:p>
        </p:txBody>
      </p:sp>
      <p:sp>
        <p:nvSpPr>
          <p:cNvPr id="10" name="テキスト ボックス 9">
            <a:extLst>
              <a:ext uri="{FF2B5EF4-FFF2-40B4-BE49-F238E27FC236}">
                <a16:creationId xmlns:a16="http://schemas.microsoft.com/office/drawing/2014/main" id="{B42E04C1-B164-C080-F2B3-73AA0D31FE82}"/>
              </a:ext>
            </a:extLst>
          </p:cNvPr>
          <p:cNvSpPr txBox="1"/>
          <p:nvPr/>
        </p:nvSpPr>
        <p:spPr>
          <a:xfrm>
            <a:off x="5161322" y="1384264"/>
            <a:ext cx="310983" cy="188846"/>
          </a:xfrm>
          <a:prstGeom prst="rect">
            <a:avLst/>
          </a:prstGeom>
          <a:solidFill>
            <a:schemeClr val="bg1">
              <a:alpha val="70000"/>
            </a:schemeClr>
          </a:solidFill>
        </p:spPr>
        <p:txBody>
          <a:bodyPr wrap="none" lIns="0" tIns="27000" rIns="0" bIns="0" rtlCol="0">
            <a:spAutoFit/>
          </a:bodyPr>
          <a:lstStyle/>
          <a:p>
            <a:r>
              <a:rPr kumimoji="1" lang="en-US" altLang="ja-JP" sz="1050" dirty="0" err="1"/>
              <a:t>d_hkl</a:t>
            </a:r>
            <a:endParaRPr kumimoji="1" lang="en-US" altLang="ja-JP" sz="1050" dirty="0"/>
          </a:p>
        </p:txBody>
      </p:sp>
      <p:sp>
        <p:nvSpPr>
          <p:cNvPr id="11" name="テキスト ボックス 10">
            <a:extLst>
              <a:ext uri="{FF2B5EF4-FFF2-40B4-BE49-F238E27FC236}">
                <a16:creationId xmlns:a16="http://schemas.microsoft.com/office/drawing/2014/main" id="{C2214157-BF98-6BF5-A71F-5A6DBB8AE609}"/>
              </a:ext>
            </a:extLst>
          </p:cNvPr>
          <p:cNvSpPr txBox="1"/>
          <p:nvPr/>
        </p:nvSpPr>
        <p:spPr>
          <a:xfrm>
            <a:off x="4244175" y="5096043"/>
            <a:ext cx="2194512" cy="188846"/>
          </a:xfrm>
          <a:prstGeom prst="rect">
            <a:avLst/>
          </a:prstGeom>
          <a:solidFill>
            <a:schemeClr val="bg1">
              <a:alpha val="70000"/>
            </a:schemeClr>
          </a:solidFill>
        </p:spPr>
        <p:txBody>
          <a:bodyPr wrap="none" lIns="0" tIns="27000" rIns="0" bIns="0" rtlCol="0">
            <a:spAutoFit/>
          </a:bodyPr>
          <a:lstStyle/>
          <a:p>
            <a:r>
              <a:rPr kumimoji="1" lang="en-US" altLang="ja-JP" sz="1050" dirty="0"/>
              <a:t>Plot the Result parameter in Igor Pro.</a:t>
            </a:r>
          </a:p>
        </p:txBody>
      </p:sp>
    </p:spTree>
    <p:extLst>
      <p:ext uri="{BB962C8B-B14F-4D97-AF65-F5344CB8AC3E}">
        <p14:creationId xmlns:p14="http://schemas.microsoft.com/office/powerpoint/2010/main" val="836918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図形, 四角形&#10;&#10;自動的に生成された説明">
            <a:extLst>
              <a:ext uri="{FF2B5EF4-FFF2-40B4-BE49-F238E27FC236}">
                <a16:creationId xmlns:a16="http://schemas.microsoft.com/office/drawing/2014/main" id="{2FD0A54F-9356-49D1-9BB9-491D7FA4E743}"/>
              </a:ext>
            </a:extLst>
          </p:cNvPr>
          <p:cNvPicPr>
            <a:picLocks noChangeAspect="1"/>
          </p:cNvPicPr>
          <p:nvPr/>
        </p:nvPicPr>
        <p:blipFill>
          <a:blip r:embed="rId2"/>
          <a:stretch>
            <a:fillRect/>
          </a:stretch>
        </p:blipFill>
        <p:spPr>
          <a:xfrm>
            <a:off x="0" y="3444240"/>
            <a:ext cx="6527483" cy="3413760"/>
          </a:xfrm>
          <a:prstGeom prst="rect">
            <a:avLst/>
          </a:prstGeom>
        </p:spPr>
      </p:pic>
      <p:pic>
        <p:nvPicPr>
          <p:cNvPr id="11" name="図 10">
            <a:extLst>
              <a:ext uri="{FF2B5EF4-FFF2-40B4-BE49-F238E27FC236}">
                <a16:creationId xmlns:a16="http://schemas.microsoft.com/office/drawing/2014/main" id="{287F209A-AA14-4ED1-BF4D-4A4767A045D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90010" y="0"/>
            <a:ext cx="5253990" cy="4633124"/>
          </a:xfrm>
          <a:prstGeom prst="rect">
            <a:avLst/>
          </a:prstGeom>
        </p:spPr>
      </p:pic>
      <p:sp>
        <p:nvSpPr>
          <p:cNvPr id="3" name="テキスト ボックス 2">
            <a:extLst>
              <a:ext uri="{FF2B5EF4-FFF2-40B4-BE49-F238E27FC236}">
                <a16:creationId xmlns:a16="http://schemas.microsoft.com/office/drawing/2014/main" id="{1EA18A6B-3D8B-41DB-B011-EB112451B7C6}"/>
              </a:ext>
            </a:extLst>
          </p:cNvPr>
          <p:cNvSpPr txBox="1"/>
          <p:nvPr/>
        </p:nvSpPr>
        <p:spPr>
          <a:xfrm>
            <a:off x="0" y="0"/>
            <a:ext cx="3924000" cy="2862322"/>
          </a:xfrm>
          <a:prstGeom prst="rect">
            <a:avLst/>
          </a:prstGeom>
          <a:noFill/>
        </p:spPr>
        <p:txBody>
          <a:bodyPr wrap="square" rtlCol="0">
            <a:spAutoFit/>
          </a:bodyPr>
          <a:lstStyle/>
          <a:p>
            <a:r>
              <a:rPr kumimoji="1" lang="en-US" altLang="ja-JP" dirty="0"/>
              <a:t>When GUI-RITS is launched in Windows, two windows like this one will appear unless you customize it.</a:t>
            </a:r>
          </a:p>
          <a:p>
            <a:r>
              <a:rPr kumimoji="1" lang="en-US" altLang="ja-JP" dirty="0"/>
              <a:t>In this manual, the lower left window is called the “terminal” and the upper right window is called the “main screen”.</a:t>
            </a:r>
          </a:p>
          <a:p>
            <a:r>
              <a:rPr kumimoji="1" lang="en-US" altLang="ja-JP" dirty="0"/>
              <a:t>The terminal has no control functions. It can be ‘hidden’ if it gets in the way. (Do not ‘close’.)</a:t>
            </a:r>
            <a:endParaRPr kumimoji="1" lang="ja-JP" altLang="en-US" dirty="0"/>
          </a:p>
        </p:txBody>
      </p:sp>
      <p:sp>
        <p:nvSpPr>
          <p:cNvPr id="14" name="テキスト ボックス 13">
            <a:extLst>
              <a:ext uri="{FF2B5EF4-FFF2-40B4-BE49-F238E27FC236}">
                <a16:creationId xmlns:a16="http://schemas.microsoft.com/office/drawing/2014/main" id="{C36D9159-6528-46CE-887A-A8474A5FBACF}"/>
              </a:ext>
            </a:extLst>
          </p:cNvPr>
          <p:cNvSpPr txBox="1"/>
          <p:nvPr/>
        </p:nvSpPr>
        <p:spPr>
          <a:xfrm>
            <a:off x="5888241" y="1720567"/>
            <a:ext cx="1409553" cy="369332"/>
          </a:xfrm>
          <a:prstGeom prst="rect">
            <a:avLst/>
          </a:prstGeom>
          <a:noFill/>
        </p:spPr>
        <p:txBody>
          <a:bodyPr wrap="none" rtlCol="0">
            <a:spAutoFit/>
          </a:bodyPr>
          <a:lstStyle/>
          <a:p>
            <a:r>
              <a:rPr kumimoji="1" lang="en-US" altLang="ja-JP" dirty="0"/>
              <a:t>Main screen</a:t>
            </a:r>
            <a:endParaRPr kumimoji="1" lang="ja-JP" altLang="en-US" dirty="0"/>
          </a:p>
        </p:txBody>
      </p:sp>
      <p:sp>
        <p:nvSpPr>
          <p:cNvPr id="15" name="テキスト ボックス 14">
            <a:extLst>
              <a:ext uri="{FF2B5EF4-FFF2-40B4-BE49-F238E27FC236}">
                <a16:creationId xmlns:a16="http://schemas.microsoft.com/office/drawing/2014/main" id="{3B66B1B2-1377-4165-B680-C631F6358AE8}"/>
              </a:ext>
            </a:extLst>
          </p:cNvPr>
          <p:cNvSpPr txBox="1"/>
          <p:nvPr/>
        </p:nvSpPr>
        <p:spPr>
          <a:xfrm>
            <a:off x="2009311" y="5202937"/>
            <a:ext cx="1038874" cy="369332"/>
          </a:xfrm>
          <a:prstGeom prst="rect">
            <a:avLst/>
          </a:prstGeom>
          <a:noFill/>
        </p:spPr>
        <p:txBody>
          <a:bodyPr wrap="none" rtlCol="0">
            <a:spAutoFit/>
          </a:bodyPr>
          <a:lstStyle/>
          <a:p>
            <a:r>
              <a:rPr kumimoji="1" lang="en-US" altLang="ja-JP" dirty="0">
                <a:solidFill>
                  <a:schemeClr val="bg1"/>
                </a:solidFill>
              </a:rPr>
              <a:t>Terminal</a:t>
            </a:r>
            <a:endParaRPr kumimoji="1" lang="ja-JP" altLang="en-US" dirty="0">
              <a:solidFill>
                <a:schemeClr val="bg1"/>
              </a:solidFill>
            </a:endParaRPr>
          </a:p>
        </p:txBody>
      </p:sp>
    </p:spTree>
    <p:extLst>
      <p:ext uri="{BB962C8B-B14F-4D97-AF65-F5344CB8AC3E}">
        <p14:creationId xmlns:p14="http://schemas.microsoft.com/office/powerpoint/2010/main" val="1683214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00BABD8-6C36-7D37-33BD-42757407151C}"/>
              </a:ext>
            </a:extLst>
          </p:cNvPr>
          <p:cNvPicPr>
            <a:picLocks noChangeAspect="1"/>
          </p:cNvPicPr>
          <p:nvPr/>
        </p:nvPicPr>
        <p:blipFill>
          <a:blip r:embed="rId2"/>
          <a:stretch>
            <a:fillRect/>
          </a:stretch>
        </p:blipFill>
        <p:spPr>
          <a:xfrm>
            <a:off x="3896677" y="0"/>
            <a:ext cx="5247323" cy="4627245"/>
          </a:xfrm>
          <a:prstGeom prst="rect">
            <a:avLst/>
          </a:prstGeom>
        </p:spPr>
      </p:pic>
      <p:pic>
        <p:nvPicPr>
          <p:cNvPr id="9" name="図 8">
            <a:extLst>
              <a:ext uri="{FF2B5EF4-FFF2-40B4-BE49-F238E27FC236}">
                <a16:creationId xmlns:a16="http://schemas.microsoft.com/office/drawing/2014/main" id="{E66C0C84-F935-3C6E-8494-2ED7D5FD62E3}"/>
              </a:ext>
            </a:extLst>
          </p:cNvPr>
          <p:cNvPicPr>
            <a:picLocks noChangeAspect="1"/>
          </p:cNvPicPr>
          <p:nvPr/>
        </p:nvPicPr>
        <p:blipFill>
          <a:blip r:embed="rId3"/>
          <a:stretch>
            <a:fillRect/>
          </a:stretch>
        </p:blipFill>
        <p:spPr>
          <a:xfrm>
            <a:off x="0" y="3469005"/>
            <a:ext cx="6503670" cy="3388995"/>
          </a:xfrm>
          <a:prstGeom prst="rect">
            <a:avLst/>
          </a:prstGeom>
        </p:spPr>
      </p:pic>
      <p:pic>
        <p:nvPicPr>
          <p:cNvPr id="8" name="グラフィックス 7" descr="カーソル 単色塗りつぶし">
            <a:extLst>
              <a:ext uri="{FF2B5EF4-FFF2-40B4-BE49-F238E27FC236}">
                <a16:creationId xmlns:a16="http://schemas.microsoft.com/office/drawing/2014/main" id="{C11CB313-43BB-453C-BEB6-B86098F73C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60000">
            <a:off x="3890518" y="382008"/>
            <a:ext cx="301752" cy="301752"/>
          </a:xfrm>
          <a:prstGeom prst="rect">
            <a:avLst/>
          </a:prstGeom>
        </p:spPr>
      </p:pic>
      <p:sp>
        <p:nvSpPr>
          <p:cNvPr id="3" name="テキスト ボックス 2">
            <a:extLst>
              <a:ext uri="{FF2B5EF4-FFF2-40B4-BE49-F238E27FC236}">
                <a16:creationId xmlns:a16="http://schemas.microsoft.com/office/drawing/2014/main" id="{1EA18A6B-3D8B-41DB-B011-EB112451B7C6}"/>
              </a:ext>
            </a:extLst>
          </p:cNvPr>
          <p:cNvSpPr txBox="1"/>
          <p:nvPr/>
        </p:nvSpPr>
        <p:spPr>
          <a:xfrm>
            <a:off x="0" y="0"/>
            <a:ext cx="3924000" cy="3139321"/>
          </a:xfrm>
          <a:prstGeom prst="rect">
            <a:avLst/>
          </a:prstGeom>
          <a:noFill/>
        </p:spPr>
        <p:txBody>
          <a:bodyPr wrap="square" rtlCol="0">
            <a:spAutoFit/>
          </a:bodyPr>
          <a:lstStyle/>
          <a:p>
            <a:r>
              <a:rPr kumimoji="1" lang="en-US" altLang="ja-JP" dirty="0"/>
              <a:t>As a start, let's load a transmission data of the standard iron sample and determine the instrument parameters (L1, α, β, and σ) for the experiment.</a:t>
            </a:r>
          </a:p>
          <a:p>
            <a:r>
              <a:rPr kumimoji="1" lang="en-US" altLang="ja-JP" dirty="0"/>
              <a:t>Select "Load Data File" from the File menu.</a:t>
            </a:r>
          </a:p>
          <a:p>
            <a:r>
              <a:rPr kumimoji="1" lang="en-US" altLang="ja-JP" dirty="0"/>
              <a:t>The Windows Explorer screen will appear, and select the data file of the standard iron sample (in this example, Fe10_00000.dat).</a:t>
            </a:r>
            <a:endParaRPr kumimoji="1" lang="ja-JP" altLang="en-US" dirty="0"/>
          </a:p>
        </p:txBody>
      </p:sp>
      <p:pic>
        <p:nvPicPr>
          <p:cNvPr id="2" name="グラフィックス 1" descr="カーソル 単色塗りつぶし">
            <a:extLst>
              <a:ext uri="{FF2B5EF4-FFF2-40B4-BE49-F238E27FC236}">
                <a16:creationId xmlns:a16="http://schemas.microsoft.com/office/drawing/2014/main" id="{9CA48930-EFDC-F615-B76B-CE2755DCC4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60000">
            <a:off x="3011443" y="3929744"/>
            <a:ext cx="301752" cy="301752"/>
          </a:xfrm>
          <a:prstGeom prst="rect">
            <a:avLst/>
          </a:prstGeom>
        </p:spPr>
      </p:pic>
    </p:spTree>
    <p:extLst>
      <p:ext uri="{BB962C8B-B14F-4D97-AF65-F5344CB8AC3E}">
        <p14:creationId xmlns:p14="http://schemas.microsoft.com/office/powerpoint/2010/main" val="3458175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図形, 四角形&#10;&#10;自動的に生成された説明">
            <a:extLst>
              <a:ext uri="{FF2B5EF4-FFF2-40B4-BE49-F238E27FC236}">
                <a16:creationId xmlns:a16="http://schemas.microsoft.com/office/drawing/2014/main" id="{2FD0A54F-9356-49D1-9BB9-491D7FA4E743}"/>
              </a:ext>
            </a:extLst>
          </p:cNvPr>
          <p:cNvPicPr>
            <a:picLocks noChangeAspect="1"/>
          </p:cNvPicPr>
          <p:nvPr/>
        </p:nvPicPr>
        <p:blipFill>
          <a:blip r:embed="rId2"/>
          <a:stretch>
            <a:fillRect/>
          </a:stretch>
        </p:blipFill>
        <p:spPr>
          <a:xfrm>
            <a:off x="0" y="3444240"/>
            <a:ext cx="6527483" cy="3413760"/>
          </a:xfrm>
          <a:prstGeom prst="rect">
            <a:avLst/>
          </a:prstGeom>
        </p:spPr>
      </p:pic>
      <p:pic>
        <p:nvPicPr>
          <p:cNvPr id="4" name="図 3">
            <a:extLst>
              <a:ext uri="{FF2B5EF4-FFF2-40B4-BE49-F238E27FC236}">
                <a16:creationId xmlns:a16="http://schemas.microsoft.com/office/drawing/2014/main" id="{B17601E8-FA96-DDCD-05ED-BC5C37A99E8A}"/>
              </a:ext>
            </a:extLst>
          </p:cNvPr>
          <p:cNvPicPr>
            <a:picLocks noChangeAspect="1"/>
          </p:cNvPicPr>
          <p:nvPr/>
        </p:nvPicPr>
        <p:blipFill>
          <a:blip r:embed="rId3"/>
          <a:stretch>
            <a:fillRect/>
          </a:stretch>
        </p:blipFill>
        <p:spPr>
          <a:xfrm>
            <a:off x="3896677" y="0"/>
            <a:ext cx="5247323" cy="4627245"/>
          </a:xfrm>
          <a:prstGeom prst="rect">
            <a:avLst/>
          </a:prstGeom>
        </p:spPr>
      </p:pic>
      <p:pic>
        <p:nvPicPr>
          <p:cNvPr id="8" name="グラフィックス 7" descr="カーソル 単色塗りつぶし">
            <a:extLst>
              <a:ext uri="{FF2B5EF4-FFF2-40B4-BE49-F238E27FC236}">
                <a16:creationId xmlns:a16="http://schemas.microsoft.com/office/drawing/2014/main" id="{C11CB313-43BB-453C-BEB6-B86098F73C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60000">
            <a:off x="6053138" y="817435"/>
            <a:ext cx="301752" cy="301752"/>
          </a:xfrm>
          <a:prstGeom prst="rect">
            <a:avLst/>
          </a:prstGeom>
        </p:spPr>
      </p:pic>
      <p:sp>
        <p:nvSpPr>
          <p:cNvPr id="3" name="テキスト ボックス 2">
            <a:extLst>
              <a:ext uri="{FF2B5EF4-FFF2-40B4-BE49-F238E27FC236}">
                <a16:creationId xmlns:a16="http://schemas.microsoft.com/office/drawing/2014/main" id="{1EA18A6B-3D8B-41DB-B011-EB112451B7C6}"/>
              </a:ext>
            </a:extLst>
          </p:cNvPr>
          <p:cNvSpPr txBox="1"/>
          <p:nvPr/>
        </p:nvSpPr>
        <p:spPr>
          <a:xfrm>
            <a:off x="0" y="0"/>
            <a:ext cx="4068000" cy="3416320"/>
          </a:xfrm>
          <a:prstGeom prst="rect">
            <a:avLst/>
          </a:prstGeom>
          <a:noFill/>
        </p:spPr>
        <p:txBody>
          <a:bodyPr wrap="square" rtlCol="0">
            <a:spAutoFit/>
          </a:bodyPr>
          <a:lstStyle/>
          <a:p>
            <a:r>
              <a:rPr kumimoji="1" lang="en-US" altLang="ja-JP" dirty="0"/>
              <a:t>After loading the data file for the standard iron sample, the spectrum is displayed as shown in the main screen. The horizontal axis is tof (μs) and the vertical axis is transmittance.</a:t>
            </a:r>
          </a:p>
          <a:p>
            <a:r>
              <a:rPr kumimoji="1" lang="en-US" altLang="ja-JP" dirty="0"/>
              <a:t>The explanation of the Display(</a:t>
            </a:r>
            <a:r>
              <a:rPr kumimoji="1" lang="en-US" altLang="ja-JP" u="sng" dirty="0"/>
              <a:t>D</a:t>
            </a:r>
            <a:r>
              <a:rPr kumimoji="1" lang="en-US" altLang="ja-JP" dirty="0"/>
              <a:t>) menu is omitted.</a:t>
            </a:r>
          </a:p>
          <a:p>
            <a:endParaRPr kumimoji="1" lang="en-US" altLang="ja-JP" dirty="0"/>
          </a:p>
          <a:p>
            <a:r>
              <a:rPr kumimoji="1" lang="en-US" altLang="ja-JP" dirty="0"/>
              <a:t>Next, select mode3 (manual) from the Edit menu.</a:t>
            </a:r>
          </a:p>
          <a:p>
            <a:r>
              <a:rPr kumimoji="1" lang="en-US" altLang="ja-JP" dirty="0"/>
              <a:t>The explanation of mode0~2 is omitted here.</a:t>
            </a:r>
            <a:endParaRPr kumimoji="1" lang="ja-JP" altLang="en-US" dirty="0"/>
          </a:p>
        </p:txBody>
      </p:sp>
    </p:spTree>
    <p:extLst>
      <p:ext uri="{BB962C8B-B14F-4D97-AF65-F5344CB8AC3E}">
        <p14:creationId xmlns:p14="http://schemas.microsoft.com/office/powerpoint/2010/main" val="700053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43C49D07-AF2E-8FC3-CCBC-DD0243A2B835}"/>
              </a:ext>
            </a:extLst>
          </p:cNvPr>
          <p:cNvPicPr>
            <a:picLocks noChangeAspect="1"/>
          </p:cNvPicPr>
          <p:nvPr/>
        </p:nvPicPr>
        <p:blipFill>
          <a:blip r:embed="rId2"/>
          <a:stretch>
            <a:fillRect/>
          </a:stretch>
        </p:blipFill>
        <p:spPr>
          <a:xfrm>
            <a:off x="3896677" y="0"/>
            <a:ext cx="5247323" cy="4627245"/>
          </a:xfrm>
          <a:prstGeom prst="rect">
            <a:avLst/>
          </a:prstGeom>
        </p:spPr>
      </p:pic>
      <p:pic>
        <p:nvPicPr>
          <p:cNvPr id="15" name="図 14">
            <a:extLst>
              <a:ext uri="{FF2B5EF4-FFF2-40B4-BE49-F238E27FC236}">
                <a16:creationId xmlns:a16="http://schemas.microsoft.com/office/drawing/2014/main" id="{916FFD1A-E9D1-E278-C460-E56A817E422B}"/>
              </a:ext>
            </a:extLst>
          </p:cNvPr>
          <p:cNvPicPr>
            <a:picLocks noChangeAspect="1"/>
          </p:cNvPicPr>
          <p:nvPr/>
        </p:nvPicPr>
        <p:blipFill>
          <a:blip r:embed="rId3"/>
          <a:stretch>
            <a:fillRect/>
          </a:stretch>
        </p:blipFill>
        <p:spPr>
          <a:xfrm>
            <a:off x="2640330" y="3469005"/>
            <a:ext cx="6503670" cy="3388995"/>
          </a:xfrm>
          <a:prstGeom prst="rect">
            <a:avLst/>
          </a:prstGeom>
        </p:spPr>
      </p:pic>
      <p:pic>
        <p:nvPicPr>
          <p:cNvPr id="13" name="図 12">
            <a:extLst>
              <a:ext uri="{FF2B5EF4-FFF2-40B4-BE49-F238E27FC236}">
                <a16:creationId xmlns:a16="http://schemas.microsoft.com/office/drawing/2014/main" id="{2FD0A54F-9356-49D1-9BB9-491D7FA4E74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2733333" cy="4040000"/>
          </a:xfrm>
          <a:prstGeom prst="rect">
            <a:avLst/>
          </a:prstGeom>
        </p:spPr>
      </p:pic>
      <p:pic>
        <p:nvPicPr>
          <p:cNvPr id="8" name="グラフィックス 7" descr="カーソル 単色塗りつぶし">
            <a:extLst>
              <a:ext uri="{FF2B5EF4-FFF2-40B4-BE49-F238E27FC236}">
                <a16:creationId xmlns:a16="http://schemas.microsoft.com/office/drawing/2014/main" id="{C11CB313-43BB-453C-BEB6-B86098F73C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958624" y="367491"/>
            <a:ext cx="301752" cy="301752"/>
          </a:xfrm>
          <a:prstGeom prst="rect">
            <a:avLst/>
          </a:prstGeom>
        </p:spPr>
      </p:pic>
      <p:cxnSp>
        <p:nvCxnSpPr>
          <p:cNvPr id="2" name="直線矢印コネクタ 1">
            <a:extLst>
              <a:ext uri="{FF2B5EF4-FFF2-40B4-BE49-F238E27FC236}">
                <a16:creationId xmlns:a16="http://schemas.microsoft.com/office/drawing/2014/main" id="{C705D933-A91C-903A-83C1-D5929ACD596D}"/>
              </a:ext>
            </a:extLst>
          </p:cNvPr>
          <p:cNvCxnSpPr>
            <a:cxnSpLocks/>
          </p:cNvCxnSpPr>
          <p:nvPr/>
        </p:nvCxnSpPr>
        <p:spPr>
          <a:xfrm>
            <a:off x="1809745" y="325869"/>
            <a:ext cx="0" cy="28800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45C8FCF2-C867-4458-0DAA-1B39DA7FD6BF}"/>
              </a:ext>
            </a:extLst>
          </p:cNvPr>
          <p:cNvSpPr txBox="1"/>
          <p:nvPr/>
        </p:nvSpPr>
        <p:spPr>
          <a:xfrm>
            <a:off x="1710404" y="99207"/>
            <a:ext cx="1206292" cy="251795"/>
          </a:xfrm>
          <a:prstGeom prst="rect">
            <a:avLst/>
          </a:prstGeom>
          <a:noFill/>
        </p:spPr>
        <p:txBody>
          <a:bodyPr wrap="none" lIns="0" tIns="36000" rIns="0" bIns="0" rtlCol="0">
            <a:spAutoFit/>
          </a:bodyPr>
          <a:lstStyle/>
          <a:p>
            <a:r>
              <a:rPr kumimoji="1" lang="en-US" altLang="ja-JP" sz="1400" dirty="0"/>
              <a:t>refinement flag</a:t>
            </a:r>
          </a:p>
        </p:txBody>
      </p:sp>
      <p:cxnSp>
        <p:nvCxnSpPr>
          <p:cNvPr id="5" name="直線矢印コネクタ 4">
            <a:extLst>
              <a:ext uri="{FF2B5EF4-FFF2-40B4-BE49-F238E27FC236}">
                <a16:creationId xmlns:a16="http://schemas.microsoft.com/office/drawing/2014/main" id="{82765C30-2D21-402E-AB88-9D14A22CE2D5}"/>
              </a:ext>
            </a:extLst>
          </p:cNvPr>
          <p:cNvCxnSpPr>
            <a:cxnSpLocks/>
          </p:cNvCxnSpPr>
          <p:nvPr/>
        </p:nvCxnSpPr>
        <p:spPr>
          <a:xfrm>
            <a:off x="1331690" y="325869"/>
            <a:ext cx="0" cy="28800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67740FB2-3E26-F31B-2DA7-47D382D295BB}"/>
              </a:ext>
            </a:extLst>
          </p:cNvPr>
          <p:cNvSpPr txBox="1"/>
          <p:nvPr/>
        </p:nvSpPr>
        <p:spPr>
          <a:xfrm>
            <a:off x="730325" y="99207"/>
            <a:ext cx="889603" cy="251795"/>
          </a:xfrm>
          <a:prstGeom prst="rect">
            <a:avLst/>
          </a:prstGeom>
          <a:noFill/>
        </p:spPr>
        <p:txBody>
          <a:bodyPr wrap="none" lIns="0" tIns="36000" rIns="0" bIns="0" rtlCol="0">
            <a:spAutoFit/>
          </a:bodyPr>
          <a:lstStyle/>
          <a:p>
            <a:r>
              <a:rPr kumimoji="1" lang="en-US" altLang="ja-JP" sz="1400" dirty="0"/>
              <a:t>initial value</a:t>
            </a:r>
          </a:p>
        </p:txBody>
      </p:sp>
      <p:pic>
        <p:nvPicPr>
          <p:cNvPr id="11" name="グラフィックス 10" descr="カーソル 単色塗りつぶし">
            <a:extLst>
              <a:ext uri="{FF2B5EF4-FFF2-40B4-BE49-F238E27FC236}">
                <a16:creationId xmlns:a16="http://schemas.microsoft.com/office/drawing/2014/main" id="{E292CE71-22E4-7861-CDB3-6B45A1F857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5726130" y="4350304"/>
            <a:ext cx="301752" cy="301752"/>
          </a:xfrm>
          <a:prstGeom prst="rect">
            <a:avLst/>
          </a:prstGeom>
        </p:spPr>
      </p:pic>
      <p:sp>
        <p:nvSpPr>
          <p:cNvPr id="3" name="テキスト ボックス 2">
            <a:extLst>
              <a:ext uri="{FF2B5EF4-FFF2-40B4-BE49-F238E27FC236}">
                <a16:creationId xmlns:a16="http://schemas.microsoft.com/office/drawing/2014/main" id="{1EA18A6B-3D8B-41DB-B011-EB112451B7C6}"/>
              </a:ext>
            </a:extLst>
          </p:cNvPr>
          <p:cNvSpPr txBox="1"/>
          <p:nvPr/>
        </p:nvSpPr>
        <p:spPr>
          <a:xfrm>
            <a:off x="170682" y="3995678"/>
            <a:ext cx="3924000" cy="2585323"/>
          </a:xfrm>
          <a:prstGeom prst="rect">
            <a:avLst/>
          </a:prstGeom>
          <a:solidFill>
            <a:schemeClr val="bg1">
              <a:alpha val="70000"/>
            </a:schemeClr>
          </a:solidFill>
        </p:spPr>
        <p:txBody>
          <a:bodyPr wrap="square" rtlCol="0">
            <a:spAutoFit/>
          </a:bodyPr>
          <a:lstStyle/>
          <a:p>
            <a:r>
              <a:rPr kumimoji="1" lang="en-US" altLang="ja-JP" dirty="0"/>
              <a:t>By selecting "Load Initial Parameter" from the File menu of the EDGE panel, the Windows Explorer screen will appear. Select the initial value file to read the values.</a:t>
            </a:r>
          </a:p>
          <a:p>
            <a:r>
              <a:rPr kumimoji="1" lang="en-US" altLang="ja-JP" dirty="0"/>
              <a:t>Alternatively, you may directly enter initial values and/or a check mark (refinement flag) without reading the file.</a:t>
            </a:r>
            <a:endParaRPr kumimoji="1" lang="ja-JP" altLang="en-US" dirty="0"/>
          </a:p>
        </p:txBody>
      </p:sp>
    </p:spTree>
    <p:extLst>
      <p:ext uri="{BB962C8B-B14F-4D97-AF65-F5344CB8AC3E}">
        <p14:creationId xmlns:p14="http://schemas.microsoft.com/office/powerpoint/2010/main" val="3426026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C320ECD2-55E3-AD68-8B03-4A98E5BD8E1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2733674" cy="4180522"/>
          </a:xfrm>
          <a:prstGeom prst="rect">
            <a:avLst/>
          </a:prstGeom>
        </p:spPr>
      </p:pic>
      <p:pic>
        <p:nvPicPr>
          <p:cNvPr id="3" name="図 2">
            <a:extLst>
              <a:ext uri="{FF2B5EF4-FFF2-40B4-BE49-F238E27FC236}">
                <a16:creationId xmlns:a16="http://schemas.microsoft.com/office/drawing/2014/main" id="{B021A4C1-8CA0-CDCE-BE83-FC4D0D25453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92461" y="0"/>
            <a:ext cx="5249088" cy="4627245"/>
          </a:xfrm>
          <a:prstGeom prst="rect">
            <a:avLst/>
          </a:prstGeom>
        </p:spPr>
      </p:pic>
      <p:pic>
        <p:nvPicPr>
          <p:cNvPr id="8" name="グラフィックス 7" descr="カーソル 単色塗りつぶし">
            <a:extLst>
              <a:ext uri="{FF2B5EF4-FFF2-40B4-BE49-F238E27FC236}">
                <a16:creationId xmlns:a16="http://schemas.microsoft.com/office/drawing/2014/main" id="{C11CB313-43BB-453C-BEB6-B86098F73C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60000">
            <a:off x="1858511" y="3823837"/>
            <a:ext cx="301752" cy="301752"/>
          </a:xfrm>
          <a:prstGeom prst="rect">
            <a:avLst/>
          </a:prstGeom>
        </p:spPr>
      </p:pic>
      <p:sp>
        <p:nvSpPr>
          <p:cNvPr id="7" name="テキスト ボックス 6">
            <a:extLst>
              <a:ext uri="{FF2B5EF4-FFF2-40B4-BE49-F238E27FC236}">
                <a16:creationId xmlns:a16="http://schemas.microsoft.com/office/drawing/2014/main" id="{8D75310B-ABC9-4D65-B535-AF4481F05309}"/>
              </a:ext>
            </a:extLst>
          </p:cNvPr>
          <p:cNvSpPr txBox="1"/>
          <p:nvPr/>
        </p:nvSpPr>
        <p:spPr>
          <a:xfrm>
            <a:off x="0" y="4162890"/>
            <a:ext cx="4320000" cy="2585323"/>
          </a:xfrm>
          <a:prstGeom prst="rect">
            <a:avLst/>
          </a:prstGeom>
          <a:noFill/>
        </p:spPr>
        <p:txBody>
          <a:bodyPr wrap="square" rtlCol="0">
            <a:spAutoFit/>
          </a:bodyPr>
          <a:lstStyle/>
          <a:p>
            <a:r>
              <a:rPr kumimoji="1" lang="en-US" altLang="ja-JP" dirty="0"/>
              <a:t>When the initial value file is read (Fe10_00000.inp in this example), the values and the flags are entered.</a:t>
            </a:r>
          </a:p>
          <a:p>
            <a:endParaRPr kumimoji="1" lang="en-US" altLang="ja-JP" dirty="0"/>
          </a:p>
          <a:p>
            <a:r>
              <a:rPr kumimoji="1" lang="en-US" altLang="ja-JP" dirty="0"/>
              <a:t>After confirming the input values, be sure to press the "Set" button.</a:t>
            </a:r>
          </a:p>
          <a:p>
            <a:r>
              <a:rPr kumimoji="1" lang="en-US" altLang="ja-JP" dirty="0"/>
              <a:t>If you forget to press the button, the program will be executed with the values and flags as they were before the update.</a:t>
            </a:r>
          </a:p>
        </p:txBody>
      </p:sp>
      <p:cxnSp>
        <p:nvCxnSpPr>
          <p:cNvPr id="4" name="直線コネクタ 3">
            <a:extLst>
              <a:ext uri="{FF2B5EF4-FFF2-40B4-BE49-F238E27FC236}">
                <a16:creationId xmlns:a16="http://schemas.microsoft.com/office/drawing/2014/main" id="{66364B65-2B88-426F-A185-B420B4374FD1}"/>
              </a:ext>
            </a:extLst>
          </p:cNvPr>
          <p:cNvCxnSpPr>
            <a:cxnSpLocks/>
          </p:cNvCxnSpPr>
          <p:nvPr/>
        </p:nvCxnSpPr>
        <p:spPr>
          <a:xfrm>
            <a:off x="7922713" y="587828"/>
            <a:ext cx="0" cy="3096000"/>
          </a:xfrm>
          <a:prstGeom prst="line">
            <a:avLst/>
          </a:prstGeom>
          <a:ln w="12700">
            <a:solidFill>
              <a:srgbClr val="FF00FF"/>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C46AAB0E-AA05-4A4A-A3F8-92884E408364}"/>
              </a:ext>
            </a:extLst>
          </p:cNvPr>
          <p:cNvCxnSpPr>
            <a:cxnSpLocks/>
          </p:cNvCxnSpPr>
          <p:nvPr/>
        </p:nvCxnSpPr>
        <p:spPr>
          <a:xfrm>
            <a:off x="8105844" y="587828"/>
            <a:ext cx="0" cy="3096000"/>
          </a:xfrm>
          <a:prstGeom prst="line">
            <a:avLst/>
          </a:prstGeom>
          <a:ln w="12700">
            <a:solidFill>
              <a:srgbClr val="FF00FF"/>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B66614F6-DC83-43F2-8C62-FCC49C1D6D09}"/>
              </a:ext>
            </a:extLst>
          </p:cNvPr>
          <p:cNvCxnSpPr>
            <a:cxnSpLocks/>
          </p:cNvCxnSpPr>
          <p:nvPr/>
        </p:nvCxnSpPr>
        <p:spPr>
          <a:xfrm>
            <a:off x="7790005" y="515258"/>
            <a:ext cx="0" cy="2880000"/>
          </a:xfrm>
          <a:prstGeom prst="line">
            <a:avLst/>
          </a:prstGeom>
          <a:ln w="127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F69B6F38-DF4C-4828-B421-5A6E6A931310}"/>
              </a:ext>
            </a:extLst>
          </p:cNvPr>
          <p:cNvCxnSpPr>
            <a:cxnSpLocks/>
          </p:cNvCxnSpPr>
          <p:nvPr/>
        </p:nvCxnSpPr>
        <p:spPr>
          <a:xfrm>
            <a:off x="8243733" y="515258"/>
            <a:ext cx="0" cy="2880000"/>
          </a:xfrm>
          <a:prstGeom prst="line">
            <a:avLst/>
          </a:prstGeom>
          <a:ln w="127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F929CE91-307E-47D3-8218-590767DEA873}"/>
              </a:ext>
            </a:extLst>
          </p:cNvPr>
          <p:cNvSpPr txBox="1"/>
          <p:nvPr/>
        </p:nvSpPr>
        <p:spPr>
          <a:xfrm>
            <a:off x="7496336" y="145926"/>
            <a:ext cx="1024639" cy="369332"/>
          </a:xfrm>
          <a:prstGeom prst="rect">
            <a:avLst/>
          </a:prstGeom>
          <a:noFill/>
          <a:ln w="12700">
            <a:solidFill>
              <a:srgbClr val="0000FF"/>
            </a:solidFill>
            <a:prstDash val="dash"/>
          </a:ln>
        </p:spPr>
        <p:txBody>
          <a:bodyPr wrap="none" rtlCol="0">
            <a:spAutoFit/>
          </a:bodyPr>
          <a:lstStyle/>
          <a:p>
            <a:r>
              <a:rPr kumimoji="1" lang="en-US" altLang="ja-JP" dirty="0">
                <a:solidFill>
                  <a:srgbClr val="0000FF"/>
                </a:solidFill>
              </a:rPr>
              <a:t>0.9 – 1.1</a:t>
            </a:r>
          </a:p>
        </p:txBody>
      </p:sp>
      <p:sp>
        <p:nvSpPr>
          <p:cNvPr id="14" name="テキスト ボックス 13">
            <a:extLst>
              <a:ext uri="{FF2B5EF4-FFF2-40B4-BE49-F238E27FC236}">
                <a16:creationId xmlns:a16="http://schemas.microsoft.com/office/drawing/2014/main" id="{F305B248-F874-4276-A80B-762A936C13E0}"/>
              </a:ext>
            </a:extLst>
          </p:cNvPr>
          <p:cNvSpPr txBox="1"/>
          <p:nvPr/>
        </p:nvSpPr>
        <p:spPr>
          <a:xfrm>
            <a:off x="7152736" y="3675939"/>
            <a:ext cx="1675459" cy="369332"/>
          </a:xfrm>
          <a:prstGeom prst="rect">
            <a:avLst/>
          </a:prstGeom>
          <a:noFill/>
          <a:ln w="12700">
            <a:solidFill>
              <a:srgbClr val="FF00FF"/>
            </a:solidFill>
            <a:prstDash val="dash"/>
          </a:ln>
        </p:spPr>
        <p:txBody>
          <a:bodyPr wrap="none" rtlCol="0">
            <a:spAutoFit/>
          </a:bodyPr>
          <a:lstStyle/>
          <a:p>
            <a:r>
              <a:rPr kumimoji="1" lang="en-US" altLang="ja-JP" dirty="0">
                <a:solidFill>
                  <a:srgbClr val="FF00FF"/>
                </a:solidFill>
              </a:rPr>
              <a:t>24000 – 25000</a:t>
            </a:r>
          </a:p>
        </p:txBody>
      </p:sp>
      <p:sp>
        <p:nvSpPr>
          <p:cNvPr id="15" name="テキスト ボックス 14">
            <a:extLst>
              <a:ext uri="{FF2B5EF4-FFF2-40B4-BE49-F238E27FC236}">
                <a16:creationId xmlns:a16="http://schemas.microsoft.com/office/drawing/2014/main" id="{AB20D94E-B9AE-4995-8D96-FF7DDF35E070}"/>
              </a:ext>
            </a:extLst>
          </p:cNvPr>
          <p:cNvSpPr txBox="1"/>
          <p:nvPr/>
        </p:nvSpPr>
        <p:spPr>
          <a:xfrm>
            <a:off x="4212000" y="4549676"/>
            <a:ext cx="4932000" cy="2308324"/>
          </a:xfrm>
          <a:prstGeom prst="rect">
            <a:avLst/>
          </a:prstGeom>
          <a:noFill/>
        </p:spPr>
        <p:txBody>
          <a:bodyPr wrap="square" rtlCol="0">
            <a:spAutoFit/>
          </a:bodyPr>
          <a:lstStyle/>
          <a:p>
            <a:r>
              <a:rPr kumimoji="1" lang="en-US" altLang="ja-JP" dirty="0"/>
              <a:t>There are two ways to specify the analysis area, but basically the narrower area is adopted. In the present case, the "TOF region [µs]" range is </a:t>
            </a:r>
            <a:r>
              <a:rPr kumimoji="1" lang="en-US" altLang="ja-JP" dirty="0" err="1"/>
              <a:t>adpted</a:t>
            </a:r>
            <a:r>
              <a:rPr kumimoji="1" lang="en-US" altLang="ja-JP" dirty="0"/>
              <a:t>.</a:t>
            </a:r>
          </a:p>
          <a:p>
            <a:r>
              <a:rPr kumimoji="1" lang="en-US" altLang="ja-JP" dirty="0"/>
              <a:t>Conversely, you can limit it by “left Fitting region" and “right Fitting region", but these tof moves on its own in conjunction with the value of </a:t>
            </a:r>
            <a:r>
              <a:rPr kumimoji="1" lang="en-US" altLang="ja-JP" dirty="0" err="1"/>
              <a:t>d_hkl</a:t>
            </a:r>
            <a:r>
              <a:rPr kumimoji="1" lang="en-US" altLang="ja-JP" dirty="0"/>
              <a:t> during analysis (not recommended).</a:t>
            </a:r>
          </a:p>
        </p:txBody>
      </p:sp>
      <p:cxnSp>
        <p:nvCxnSpPr>
          <p:cNvPr id="16" name="直線矢印コネクタ 15">
            <a:extLst>
              <a:ext uri="{FF2B5EF4-FFF2-40B4-BE49-F238E27FC236}">
                <a16:creationId xmlns:a16="http://schemas.microsoft.com/office/drawing/2014/main" id="{06074D3B-B687-4CEF-AE48-59AF9C9B974B}"/>
              </a:ext>
            </a:extLst>
          </p:cNvPr>
          <p:cNvCxnSpPr/>
          <p:nvPr/>
        </p:nvCxnSpPr>
        <p:spPr>
          <a:xfrm flipH="1">
            <a:off x="1981200" y="1395146"/>
            <a:ext cx="420914"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A9C5F76F-6BE0-435A-B094-E7FBE8A4CDD5}"/>
              </a:ext>
            </a:extLst>
          </p:cNvPr>
          <p:cNvSpPr txBox="1"/>
          <p:nvPr/>
        </p:nvSpPr>
        <p:spPr>
          <a:xfrm>
            <a:off x="2333369" y="1038932"/>
            <a:ext cx="1728000" cy="954107"/>
          </a:xfrm>
          <a:prstGeom prst="rect">
            <a:avLst/>
          </a:prstGeom>
          <a:noFill/>
        </p:spPr>
        <p:txBody>
          <a:bodyPr wrap="square" rtlCol="0">
            <a:spAutoFit/>
          </a:bodyPr>
          <a:lstStyle/>
          <a:p>
            <a:r>
              <a:rPr kumimoji="1" lang="en-US" altLang="ja-JP" sz="1400" dirty="0"/>
              <a:t>The lattice constant of this sample has been determined to be 2.8660 Å.</a:t>
            </a:r>
          </a:p>
        </p:txBody>
      </p:sp>
      <p:cxnSp>
        <p:nvCxnSpPr>
          <p:cNvPr id="18" name="直線矢印コネクタ 17">
            <a:extLst>
              <a:ext uri="{FF2B5EF4-FFF2-40B4-BE49-F238E27FC236}">
                <a16:creationId xmlns:a16="http://schemas.microsoft.com/office/drawing/2014/main" id="{38EABACB-E2A0-457C-85DB-7825EB5017D4}"/>
              </a:ext>
            </a:extLst>
          </p:cNvPr>
          <p:cNvCxnSpPr/>
          <p:nvPr/>
        </p:nvCxnSpPr>
        <p:spPr>
          <a:xfrm flipH="1">
            <a:off x="1981200" y="3057428"/>
            <a:ext cx="420914"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CC755089-C2A2-4D3E-BDDB-63CBC4C30E93}"/>
              </a:ext>
            </a:extLst>
          </p:cNvPr>
          <p:cNvSpPr txBox="1"/>
          <p:nvPr/>
        </p:nvSpPr>
        <p:spPr>
          <a:xfrm>
            <a:off x="2333369" y="2904410"/>
            <a:ext cx="1620000" cy="738664"/>
          </a:xfrm>
          <a:prstGeom prst="rect">
            <a:avLst/>
          </a:prstGeom>
          <a:noFill/>
        </p:spPr>
        <p:txBody>
          <a:bodyPr wrap="square" rtlCol="0">
            <a:spAutoFit/>
          </a:bodyPr>
          <a:lstStyle/>
          <a:p>
            <a:r>
              <a:rPr kumimoji="1" lang="en-US" altLang="ja-JP" sz="1400" dirty="0"/>
              <a:t>Example of ‘24 m detector position’ of BL22</a:t>
            </a:r>
          </a:p>
        </p:txBody>
      </p:sp>
      <p:cxnSp>
        <p:nvCxnSpPr>
          <p:cNvPr id="20" name="直線矢印コネクタ 19">
            <a:extLst>
              <a:ext uri="{FF2B5EF4-FFF2-40B4-BE49-F238E27FC236}">
                <a16:creationId xmlns:a16="http://schemas.microsoft.com/office/drawing/2014/main" id="{2F1005BA-57AB-4006-A54F-7BCAB34E8E33}"/>
              </a:ext>
            </a:extLst>
          </p:cNvPr>
          <p:cNvCxnSpPr>
            <a:cxnSpLocks/>
          </p:cNvCxnSpPr>
          <p:nvPr/>
        </p:nvCxnSpPr>
        <p:spPr>
          <a:xfrm flipV="1">
            <a:off x="1211943" y="3960000"/>
            <a:ext cx="0" cy="25200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7362D483-65CF-55F2-F4D8-41FC77C69203}"/>
              </a:ext>
            </a:extLst>
          </p:cNvPr>
          <p:cNvSpPr txBox="1"/>
          <p:nvPr/>
        </p:nvSpPr>
        <p:spPr>
          <a:xfrm>
            <a:off x="885569" y="2429467"/>
            <a:ext cx="828000" cy="180000"/>
          </a:xfrm>
          <a:prstGeom prst="rect">
            <a:avLst/>
          </a:prstGeom>
          <a:noFill/>
          <a:ln w="12700">
            <a:solidFill>
              <a:srgbClr val="0000FF"/>
            </a:solidFill>
            <a:prstDash val="dash"/>
          </a:ln>
        </p:spPr>
        <p:txBody>
          <a:bodyPr wrap="none" rtlCol="0">
            <a:spAutoFit/>
          </a:bodyPr>
          <a:lstStyle/>
          <a:p>
            <a:endParaRPr kumimoji="1" lang="en-US" altLang="ja-JP" dirty="0">
              <a:solidFill>
                <a:srgbClr val="0000FF"/>
              </a:solidFill>
            </a:endParaRPr>
          </a:p>
        </p:txBody>
      </p:sp>
      <p:sp>
        <p:nvSpPr>
          <p:cNvPr id="5" name="テキスト ボックス 4">
            <a:extLst>
              <a:ext uri="{FF2B5EF4-FFF2-40B4-BE49-F238E27FC236}">
                <a16:creationId xmlns:a16="http://schemas.microsoft.com/office/drawing/2014/main" id="{1798E901-76AB-8355-CD38-54FFDC8E2184}"/>
              </a:ext>
            </a:extLst>
          </p:cNvPr>
          <p:cNvSpPr txBox="1"/>
          <p:nvPr/>
        </p:nvSpPr>
        <p:spPr>
          <a:xfrm>
            <a:off x="1790133" y="2795717"/>
            <a:ext cx="828000" cy="180000"/>
          </a:xfrm>
          <a:prstGeom prst="rect">
            <a:avLst/>
          </a:prstGeom>
          <a:noFill/>
          <a:ln w="12700">
            <a:solidFill>
              <a:srgbClr val="0000FF"/>
            </a:solidFill>
            <a:prstDash val="dash"/>
          </a:ln>
        </p:spPr>
        <p:txBody>
          <a:bodyPr wrap="none" rtlCol="0">
            <a:spAutoFit/>
          </a:bodyPr>
          <a:lstStyle/>
          <a:p>
            <a:endParaRPr kumimoji="1" lang="en-US" altLang="ja-JP" dirty="0">
              <a:solidFill>
                <a:srgbClr val="0000FF"/>
              </a:solidFill>
            </a:endParaRPr>
          </a:p>
        </p:txBody>
      </p:sp>
      <p:sp>
        <p:nvSpPr>
          <p:cNvPr id="6" name="テキスト ボックス 5">
            <a:extLst>
              <a:ext uri="{FF2B5EF4-FFF2-40B4-BE49-F238E27FC236}">
                <a16:creationId xmlns:a16="http://schemas.microsoft.com/office/drawing/2014/main" id="{3FFBBE3F-8244-3ACE-0AEF-7004EA9D4626}"/>
              </a:ext>
            </a:extLst>
          </p:cNvPr>
          <p:cNvSpPr txBox="1"/>
          <p:nvPr/>
        </p:nvSpPr>
        <p:spPr>
          <a:xfrm>
            <a:off x="696830" y="3540747"/>
            <a:ext cx="1908000" cy="180000"/>
          </a:xfrm>
          <a:prstGeom prst="rect">
            <a:avLst/>
          </a:prstGeom>
          <a:noFill/>
          <a:ln w="12700">
            <a:solidFill>
              <a:srgbClr val="FF00FF"/>
            </a:solidFill>
            <a:prstDash val="dash"/>
          </a:ln>
        </p:spPr>
        <p:txBody>
          <a:bodyPr wrap="none" rtlCol="0">
            <a:spAutoFit/>
          </a:bodyPr>
          <a:lstStyle/>
          <a:p>
            <a:endParaRPr kumimoji="1" lang="en-US" altLang="ja-JP" dirty="0">
              <a:solidFill>
                <a:srgbClr val="FF00FF"/>
              </a:solidFill>
            </a:endParaRPr>
          </a:p>
        </p:txBody>
      </p:sp>
    </p:spTree>
    <p:extLst>
      <p:ext uri="{BB962C8B-B14F-4D97-AF65-F5344CB8AC3E}">
        <p14:creationId xmlns:p14="http://schemas.microsoft.com/office/powerpoint/2010/main" val="3915146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D5C4973-5A18-7D4E-0030-222605A30B2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2733674" cy="4180522"/>
          </a:xfrm>
          <a:prstGeom prst="rect">
            <a:avLst/>
          </a:prstGeom>
        </p:spPr>
      </p:pic>
      <p:pic>
        <p:nvPicPr>
          <p:cNvPr id="6" name="図 5">
            <a:extLst>
              <a:ext uri="{FF2B5EF4-FFF2-40B4-BE49-F238E27FC236}">
                <a16:creationId xmlns:a16="http://schemas.microsoft.com/office/drawing/2014/main" id="{AB54BE82-E8DE-49DA-8E81-F7C4F8BA51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90010" y="0"/>
            <a:ext cx="5253989" cy="4633123"/>
          </a:xfrm>
          <a:prstGeom prst="rect">
            <a:avLst/>
          </a:prstGeom>
        </p:spPr>
      </p:pic>
      <p:pic>
        <p:nvPicPr>
          <p:cNvPr id="8" name="グラフィックス 7" descr="カーソル 単色塗りつぶし">
            <a:extLst>
              <a:ext uri="{FF2B5EF4-FFF2-40B4-BE49-F238E27FC236}">
                <a16:creationId xmlns:a16="http://schemas.microsoft.com/office/drawing/2014/main" id="{C11CB313-43BB-453C-BEB6-B86098F73C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60000">
            <a:off x="5615760" y="374640"/>
            <a:ext cx="301752" cy="301752"/>
          </a:xfrm>
          <a:prstGeom prst="rect">
            <a:avLst/>
          </a:prstGeom>
        </p:spPr>
      </p:pic>
      <p:sp>
        <p:nvSpPr>
          <p:cNvPr id="7" name="テキスト ボックス 6">
            <a:extLst>
              <a:ext uri="{FF2B5EF4-FFF2-40B4-BE49-F238E27FC236}">
                <a16:creationId xmlns:a16="http://schemas.microsoft.com/office/drawing/2014/main" id="{8D75310B-ABC9-4D65-B535-AF4481F05309}"/>
              </a:ext>
            </a:extLst>
          </p:cNvPr>
          <p:cNvSpPr txBox="1"/>
          <p:nvPr/>
        </p:nvSpPr>
        <p:spPr>
          <a:xfrm>
            <a:off x="0" y="4289145"/>
            <a:ext cx="4068000" cy="2031325"/>
          </a:xfrm>
          <a:prstGeom prst="rect">
            <a:avLst/>
          </a:prstGeom>
          <a:solidFill>
            <a:schemeClr val="bg1">
              <a:alpha val="70000"/>
            </a:schemeClr>
          </a:solidFill>
        </p:spPr>
        <p:txBody>
          <a:bodyPr wrap="square" rtlCol="0">
            <a:spAutoFit/>
          </a:bodyPr>
          <a:lstStyle/>
          <a:p>
            <a:r>
              <a:rPr kumimoji="1" lang="en-US" altLang="ja-JP" dirty="0"/>
              <a:t>Select EDGE Fit from the Exec(</a:t>
            </a:r>
            <a:r>
              <a:rPr kumimoji="1" lang="en-US" altLang="ja-JP" u="sng" dirty="0"/>
              <a:t>X</a:t>
            </a:r>
            <a:r>
              <a:rPr kumimoji="1" lang="en-US" altLang="ja-JP" dirty="0"/>
              <a:t>) menu on the main screen, and the EDGE Fit panel will appear.</a:t>
            </a:r>
          </a:p>
          <a:p>
            <a:endParaRPr kumimoji="1" lang="en-US" altLang="ja-JP" dirty="0"/>
          </a:p>
          <a:p>
            <a:r>
              <a:rPr kumimoji="1" lang="en-US" altLang="ja-JP" dirty="0"/>
              <a:t>If you did not forget to press the "Set" button on the EDGE panel, press the "Fit" button on the EDGE Fit panel.</a:t>
            </a:r>
          </a:p>
        </p:txBody>
      </p:sp>
      <p:pic>
        <p:nvPicPr>
          <p:cNvPr id="16" name="図 15" descr="グラフィカル ユーザー インターフェイス, アプリケーション, Word&#10;&#10;自動的に生成された説明">
            <a:extLst>
              <a:ext uri="{FF2B5EF4-FFF2-40B4-BE49-F238E27FC236}">
                <a16:creationId xmlns:a16="http://schemas.microsoft.com/office/drawing/2014/main" id="{4DFB5937-09B7-45C4-A3C7-E2D963BB6D7A}"/>
              </a:ext>
            </a:extLst>
          </p:cNvPr>
          <p:cNvPicPr>
            <a:picLocks noChangeAspect="1"/>
          </p:cNvPicPr>
          <p:nvPr/>
        </p:nvPicPr>
        <p:blipFill>
          <a:blip r:embed="rId6"/>
          <a:stretch>
            <a:fillRect/>
          </a:stretch>
        </p:blipFill>
        <p:spPr>
          <a:xfrm>
            <a:off x="5963602" y="4044315"/>
            <a:ext cx="3180398" cy="2813685"/>
          </a:xfrm>
          <a:prstGeom prst="rect">
            <a:avLst/>
          </a:prstGeom>
        </p:spPr>
      </p:pic>
      <p:pic>
        <p:nvPicPr>
          <p:cNvPr id="17" name="グラフィックス 16" descr="カーソル 単色塗りつぶし">
            <a:extLst>
              <a:ext uri="{FF2B5EF4-FFF2-40B4-BE49-F238E27FC236}">
                <a16:creationId xmlns:a16="http://schemas.microsoft.com/office/drawing/2014/main" id="{B1F02A23-8D84-4CE8-A7C2-69F634BEA5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60000">
            <a:off x="7734846" y="6550470"/>
            <a:ext cx="301752" cy="301752"/>
          </a:xfrm>
          <a:prstGeom prst="rect">
            <a:avLst/>
          </a:prstGeom>
        </p:spPr>
      </p:pic>
      <p:pic>
        <p:nvPicPr>
          <p:cNvPr id="18" name="グラフィックス 17" descr="カーソル 単色塗りつぶし">
            <a:extLst>
              <a:ext uri="{FF2B5EF4-FFF2-40B4-BE49-F238E27FC236}">
                <a16:creationId xmlns:a16="http://schemas.microsoft.com/office/drawing/2014/main" id="{4CDA7FA1-E493-44E9-B5A8-9CB7C24B6F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60000">
            <a:off x="1858511" y="3823837"/>
            <a:ext cx="301752" cy="301752"/>
          </a:xfrm>
          <a:prstGeom prst="rect">
            <a:avLst/>
          </a:prstGeom>
        </p:spPr>
      </p:pic>
      <p:sp>
        <p:nvSpPr>
          <p:cNvPr id="2" name="矢印: 折線 1">
            <a:extLst>
              <a:ext uri="{FF2B5EF4-FFF2-40B4-BE49-F238E27FC236}">
                <a16:creationId xmlns:a16="http://schemas.microsoft.com/office/drawing/2014/main" id="{B8EE52BA-2D28-48EA-8084-ABC6A6D47FFF}"/>
              </a:ext>
            </a:extLst>
          </p:cNvPr>
          <p:cNvSpPr/>
          <p:nvPr/>
        </p:nvSpPr>
        <p:spPr>
          <a:xfrm rot="5400000">
            <a:off x="3851093" y="2262121"/>
            <a:ext cx="2553850" cy="5905256"/>
          </a:xfrm>
          <a:prstGeom prst="bentArrow">
            <a:avLst>
              <a:gd name="adj1" fmla="val 5621"/>
              <a:gd name="adj2" fmla="val 10050"/>
              <a:gd name="adj3" fmla="val 11159"/>
              <a:gd name="adj4" fmla="val 44857"/>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
        <p:nvSpPr>
          <p:cNvPr id="3" name="テキスト ボックス 2">
            <a:extLst>
              <a:ext uri="{FF2B5EF4-FFF2-40B4-BE49-F238E27FC236}">
                <a16:creationId xmlns:a16="http://schemas.microsoft.com/office/drawing/2014/main" id="{ADD46721-7348-E754-2B82-54567C451077}"/>
              </a:ext>
            </a:extLst>
          </p:cNvPr>
          <p:cNvSpPr txBox="1"/>
          <p:nvPr/>
        </p:nvSpPr>
        <p:spPr>
          <a:xfrm>
            <a:off x="6085107" y="334521"/>
            <a:ext cx="415498" cy="369332"/>
          </a:xfrm>
          <a:prstGeom prst="rect">
            <a:avLst/>
          </a:prstGeom>
          <a:solidFill>
            <a:schemeClr val="bg1"/>
          </a:solidFill>
        </p:spPr>
        <p:txBody>
          <a:bodyPr wrap="none" rtlCol="0">
            <a:spAutoFit/>
          </a:bodyPr>
          <a:lstStyle/>
          <a:p>
            <a:r>
              <a:rPr kumimoji="1" lang="ja-JP" altLang="en-US" dirty="0"/>
              <a:t>①</a:t>
            </a:r>
          </a:p>
        </p:txBody>
      </p:sp>
      <p:sp>
        <p:nvSpPr>
          <p:cNvPr id="4" name="テキスト ボックス 3">
            <a:extLst>
              <a:ext uri="{FF2B5EF4-FFF2-40B4-BE49-F238E27FC236}">
                <a16:creationId xmlns:a16="http://schemas.microsoft.com/office/drawing/2014/main" id="{58CD4B19-96E6-784D-2BDD-637C595902AC}"/>
              </a:ext>
            </a:extLst>
          </p:cNvPr>
          <p:cNvSpPr txBox="1"/>
          <p:nvPr/>
        </p:nvSpPr>
        <p:spPr>
          <a:xfrm>
            <a:off x="1503959" y="3983937"/>
            <a:ext cx="415498" cy="369332"/>
          </a:xfrm>
          <a:prstGeom prst="rect">
            <a:avLst/>
          </a:prstGeom>
          <a:solidFill>
            <a:schemeClr val="bg1"/>
          </a:solidFill>
        </p:spPr>
        <p:txBody>
          <a:bodyPr wrap="none" rtlCol="0">
            <a:spAutoFit/>
          </a:bodyPr>
          <a:lstStyle>
            <a:defPPr>
              <a:defRPr lang="en-US"/>
            </a:defPPr>
            <a:lvl1pPr>
              <a:defRPr kumimoji="1"/>
            </a:lvl1pPr>
          </a:lstStyle>
          <a:p>
            <a:r>
              <a:rPr lang="ja-JP" altLang="en-US" dirty="0"/>
              <a:t>②</a:t>
            </a:r>
          </a:p>
        </p:txBody>
      </p:sp>
      <p:sp>
        <p:nvSpPr>
          <p:cNvPr id="9" name="テキスト ボックス 8">
            <a:extLst>
              <a:ext uri="{FF2B5EF4-FFF2-40B4-BE49-F238E27FC236}">
                <a16:creationId xmlns:a16="http://schemas.microsoft.com/office/drawing/2014/main" id="{6A3D4C79-B0AB-9BD7-9D75-DDB2B717A7D5}"/>
              </a:ext>
            </a:extLst>
          </p:cNvPr>
          <p:cNvSpPr txBox="1"/>
          <p:nvPr/>
        </p:nvSpPr>
        <p:spPr>
          <a:xfrm>
            <a:off x="7112892" y="6400747"/>
            <a:ext cx="415498" cy="369332"/>
          </a:xfrm>
          <a:prstGeom prst="rect">
            <a:avLst/>
          </a:prstGeom>
          <a:solidFill>
            <a:schemeClr val="bg1"/>
          </a:solidFill>
        </p:spPr>
        <p:txBody>
          <a:bodyPr wrap="none" rtlCol="0">
            <a:spAutoFit/>
          </a:bodyPr>
          <a:lstStyle>
            <a:defPPr>
              <a:defRPr lang="en-US"/>
            </a:defPPr>
            <a:lvl1pPr>
              <a:defRPr kumimoji="1"/>
            </a:lvl1pPr>
          </a:lstStyle>
          <a:p>
            <a:r>
              <a:rPr lang="ja-JP" altLang="en-US" dirty="0"/>
              <a:t>③</a:t>
            </a:r>
          </a:p>
        </p:txBody>
      </p:sp>
    </p:spTree>
    <p:extLst>
      <p:ext uri="{BB962C8B-B14F-4D97-AF65-F5344CB8AC3E}">
        <p14:creationId xmlns:p14="http://schemas.microsoft.com/office/powerpoint/2010/main" val="444698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610AFA95-9C3F-5B47-EC54-2523AFE1C3A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4770" y="0"/>
            <a:ext cx="2733674" cy="4180522"/>
          </a:xfrm>
          <a:prstGeom prst="rect">
            <a:avLst/>
          </a:prstGeom>
        </p:spPr>
      </p:pic>
      <p:pic>
        <p:nvPicPr>
          <p:cNvPr id="6" name="図 5">
            <a:extLst>
              <a:ext uri="{FF2B5EF4-FFF2-40B4-BE49-F238E27FC236}">
                <a16:creationId xmlns:a16="http://schemas.microsoft.com/office/drawing/2014/main" id="{AB54BE82-E8DE-49DA-8E81-F7C4F8BA51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90010" y="0"/>
            <a:ext cx="5253988" cy="4633123"/>
          </a:xfrm>
          <a:prstGeom prst="rect">
            <a:avLst/>
          </a:prstGeom>
        </p:spPr>
      </p:pic>
      <p:sp>
        <p:nvSpPr>
          <p:cNvPr id="7" name="テキスト ボックス 6">
            <a:extLst>
              <a:ext uri="{FF2B5EF4-FFF2-40B4-BE49-F238E27FC236}">
                <a16:creationId xmlns:a16="http://schemas.microsoft.com/office/drawing/2014/main" id="{8D75310B-ABC9-4D65-B535-AF4481F05309}"/>
              </a:ext>
            </a:extLst>
          </p:cNvPr>
          <p:cNvSpPr txBox="1"/>
          <p:nvPr/>
        </p:nvSpPr>
        <p:spPr>
          <a:xfrm>
            <a:off x="0" y="4005049"/>
            <a:ext cx="5508000" cy="2862322"/>
          </a:xfrm>
          <a:prstGeom prst="rect">
            <a:avLst/>
          </a:prstGeom>
          <a:solidFill>
            <a:schemeClr val="bg1">
              <a:alpha val="70000"/>
            </a:schemeClr>
          </a:solidFill>
        </p:spPr>
        <p:txBody>
          <a:bodyPr wrap="square" rtlCol="0">
            <a:spAutoFit/>
          </a:bodyPr>
          <a:lstStyle/>
          <a:p>
            <a:pPr lvl="1"/>
            <a:r>
              <a:rPr kumimoji="1" lang="en-US" altLang="ja-JP" dirty="0"/>
              <a:t>The analysis is completed in an instant, and the analysis results appear in the EDGE Fit panel.</a:t>
            </a:r>
          </a:p>
          <a:p>
            <a:pPr lvl="1"/>
            <a:r>
              <a:rPr kumimoji="1" lang="en-US" altLang="ja-JP" dirty="0"/>
              <a:t>Select "Save Fitting result parameter" from the File(</a:t>
            </a:r>
            <a:r>
              <a:rPr kumimoji="1" lang="en-US" altLang="ja-JP" u="sng" dirty="0"/>
              <a:t>F</a:t>
            </a:r>
            <a:r>
              <a:rPr kumimoji="1" lang="en-US" altLang="ja-JP" dirty="0"/>
              <a:t>) menu on the main screen to open the Windows Explorer window, and save the result parameters with an appropriate file name.</a:t>
            </a:r>
          </a:p>
          <a:p>
            <a:endParaRPr kumimoji="1" lang="en-US" altLang="ja-JP" dirty="0"/>
          </a:p>
          <a:p>
            <a:r>
              <a:rPr kumimoji="1" lang="en-US" altLang="ja-JP" dirty="0"/>
              <a:t>The EDGE initial value file is also saved from "Save initial Parameter" in the File menu of the panel.</a:t>
            </a:r>
          </a:p>
          <a:p>
            <a:r>
              <a:rPr kumimoji="1" lang="en-US" altLang="ja-JP" dirty="0"/>
              <a:t>Note that the initial file is </a:t>
            </a:r>
            <a:r>
              <a:rPr kumimoji="1" lang="en-US" altLang="ja-JP" b="1" dirty="0"/>
              <a:t>not</a:t>
            </a:r>
            <a:r>
              <a:rPr kumimoji="1" lang="en-US" altLang="ja-JP" dirty="0"/>
              <a:t> automatically updated.</a:t>
            </a:r>
          </a:p>
        </p:txBody>
      </p:sp>
      <p:pic>
        <p:nvPicPr>
          <p:cNvPr id="16" name="図 15">
            <a:extLst>
              <a:ext uri="{FF2B5EF4-FFF2-40B4-BE49-F238E27FC236}">
                <a16:creationId xmlns:a16="http://schemas.microsoft.com/office/drawing/2014/main" id="{4DFB5937-09B7-45C4-A3C7-E2D963BB6D7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963602" y="4044315"/>
            <a:ext cx="3180397" cy="2813684"/>
          </a:xfrm>
          <a:prstGeom prst="rect">
            <a:avLst/>
          </a:prstGeom>
        </p:spPr>
      </p:pic>
      <p:sp>
        <p:nvSpPr>
          <p:cNvPr id="2" name="右中かっこ 1">
            <a:extLst>
              <a:ext uri="{FF2B5EF4-FFF2-40B4-BE49-F238E27FC236}">
                <a16:creationId xmlns:a16="http://schemas.microsoft.com/office/drawing/2014/main" id="{BC2905E5-CF77-409F-9401-C0F3605FAB7C}"/>
              </a:ext>
            </a:extLst>
          </p:cNvPr>
          <p:cNvSpPr/>
          <p:nvPr/>
        </p:nvSpPr>
        <p:spPr>
          <a:xfrm>
            <a:off x="2251020" y="625352"/>
            <a:ext cx="232229" cy="631372"/>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 name="直線矢印コネクタ 3">
            <a:extLst>
              <a:ext uri="{FF2B5EF4-FFF2-40B4-BE49-F238E27FC236}">
                <a16:creationId xmlns:a16="http://schemas.microsoft.com/office/drawing/2014/main" id="{CE04AD12-EC34-4C6C-A836-698D465BD1C4}"/>
              </a:ext>
            </a:extLst>
          </p:cNvPr>
          <p:cNvCxnSpPr/>
          <p:nvPr/>
        </p:nvCxnSpPr>
        <p:spPr>
          <a:xfrm flipH="1">
            <a:off x="2251020" y="3073839"/>
            <a:ext cx="420914"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BFE2C217-B1C4-44F6-B22C-B0B51A43DA3A}"/>
              </a:ext>
            </a:extLst>
          </p:cNvPr>
          <p:cNvSpPr txBox="1"/>
          <p:nvPr/>
        </p:nvSpPr>
        <p:spPr>
          <a:xfrm>
            <a:off x="2421764" y="755981"/>
            <a:ext cx="1427186" cy="369332"/>
          </a:xfrm>
          <a:prstGeom prst="rect">
            <a:avLst/>
          </a:prstGeom>
          <a:noFill/>
        </p:spPr>
        <p:txBody>
          <a:bodyPr wrap="none" rtlCol="0">
            <a:spAutoFit/>
          </a:bodyPr>
          <a:lstStyle/>
          <a:p>
            <a:r>
              <a:rPr kumimoji="1" lang="en-US" altLang="ja-JP" dirty="0"/>
              <a:t>param 1 ~ 4</a:t>
            </a:r>
          </a:p>
        </p:txBody>
      </p:sp>
      <p:sp>
        <p:nvSpPr>
          <p:cNvPr id="14" name="テキスト ボックス 13">
            <a:extLst>
              <a:ext uri="{FF2B5EF4-FFF2-40B4-BE49-F238E27FC236}">
                <a16:creationId xmlns:a16="http://schemas.microsoft.com/office/drawing/2014/main" id="{5F594BE2-0308-48AB-93AB-5B30C4370382}"/>
              </a:ext>
            </a:extLst>
          </p:cNvPr>
          <p:cNvSpPr txBox="1"/>
          <p:nvPr/>
        </p:nvSpPr>
        <p:spPr>
          <a:xfrm>
            <a:off x="2675759" y="2870022"/>
            <a:ext cx="1143455" cy="369332"/>
          </a:xfrm>
          <a:prstGeom prst="rect">
            <a:avLst/>
          </a:prstGeom>
          <a:noFill/>
        </p:spPr>
        <p:txBody>
          <a:bodyPr wrap="none" rtlCol="0">
            <a:spAutoFit/>
          </a:bodyPr>
          <a:lstStyle/>
          <a:p>
            <a:r>
              <a:rPr kumimoji="1" lang="en-US" altLang="ja-JP" dirty="0"/>
              <a:t>param 16</a:t>
            </a:r>
          </a:p>
        </p:txBody>
      </p:sp>
      <p:pic>
        <p:nvPicPr>
          <p:cNvPr id="15" name="グラフィックス 14" descr="カーソル 単色塗りつぶし">
            <a:extLst>
              <a:ext uri="{FF2B5EF4-FFF2-40B4-BE49-F238E27FC236}">
                <a16:creationId xmlns:a16="http://schemas.microsoft.com/office/drawing/2014/main" id="{099E14C0-E073-4490-AEDC-52CDC74013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3895822" y="882638"/>
            <a:ext cx="301752" cy="301752"/>
          </a:xfrm>
          <a:prstGeom prst="rect">
            <a:avLst/>
          </a:prstGeom>
        </p:spPr>
      </p:pic>
      <p:cxnSp>
        <p:nvCxnSpPr>
          <p:cNvPr id="19" name="直線矢印コネクタ 18">
            <a:extLst>
              <a:ext uri="{FF2B5EF4-FFF2-40B4-BE49-F238E27FC236}">
                <a16:creationId xmlns:a16="http://schemas.microsoft.com/office/drawing/2014/main" id="{736D47B1-7A2D-44BC-9793-4B9E8CF07AFD}"/>
              </a:ext>
            </a:extLst>
          </p:cNvPr>
          <p:cNvCxnSpPr>
            <a:cxnSpLocks/>
          </p:cNvCxnSpPr>
          <p:nvPr/>
        </p:nvCxnSpPr>
        <p:spPr>
          <a:xfrm flipH="1">
            <a:off x="5109030" y="515257"/>
            <a:ext cx="994409" cy="268514"/>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8881D1A2-0167-40F6-B6AE-E334095EB0DF}"/>
              </a:ext>
            </a:extLst>
          </p:cNvPr>
          <p:cNvSpPr txBox="1"/>
          <p:nvPr/>
        </p:nvSpPr>
        <p:spPr>
          <a:xfrm>
            <a:off x="6051614" y="280182"/>
            <a:ext cx="2880000" cy="523220"/>
          </a:xfrm>
          <a:prstGeom prst="rect">
            <a:avLst/>
          </a:prstGeom>
          <a:noFill/>
        </p:spPr>
        <p:txBody>
          <a:bodyPr wrap="square" rtlCol="0">
            <a:spAutoFit/>
          </a:bodyPr>
          <a:lstStyle/>
          <a:p>
            <a:r>
              <a:rPr kumimoji="1" lang="en-US" altLang="ja-JP" sz="1400" dirty="0"/>
              <a:t>If this is selected, fitting data can be saved as text.</a:t>
            </a:r>
          </a:p>
        </p:txBody>
      </p:sp>
      <p:cxnSp>
        <p:nvCxnSpPr>
          <p:cNvPr id="21" name="直線矢印コネクタ 20">
            <a:extLst>
              <a:ext uri="{FF2B5EF4-FFF2-40B4-BE49-F238E27FC236}">
                <a16:creationId xmlns:a16="http://schemas.microsoft.com/office/drawing/2014/main" id="{CD8199C6-472C-4669-9D13-A12D5955C16B}"/>
              </a:ext>
            </a:extLst>
          </p:cNvPr>
          <p:cNvCxnSpPr>
            <a:cxnSpLocks/>
          </p:cNvCxnSpPr>
          <p:nvPr/>
        </p:nvCxnSpPr>
        <p:spPr>
          <a:xfrm flipH="1" flipV="1">
            <a:off x="4572001" y="1264971"/>
            <a:ext cx="689428" cy="547159"/>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E058CA6B-DD7D-4DC2-A5C9-C71128798E22}"/>
              </a:ext>
            </a:extLst>
          </p:cNvPr>
          <p:cNvSpPr txBox="1"/>
          <p:nvPr/>
        </p:nvSpPr>
        <p:spPr>
          <a:xfrm>
            <a:off x="4766018" y="1831761"/>
            <a:ext cx="1836000" cy="738664"/>
          </a:xfrm>
          <a:prstGeom prst="rect">
            <a:avLst/>
          </a:prstGeom>
          <a:noFill/>
        </p:spPr>
        <p:txBody>
          <a:bodyPr wrap="square" rtlCol="0">
            <a:spAutoFit/>
          </a:bodyPr>
          <a:lstStyle/>
          <a:p>
            <a:r>
              <a:rPr kumimoji="1" lang="en-US" altLang="ja-JP" sz="1400" dirty="0"/>
              <a:t>If you select this, you can save the main screen as a PNG file.</a:t>
            </a:r>
          </a:p>
        </p:txBody>
      </p:sp>
      <p:cxnSp>
        <p:nvCxnSpPr>
          <p:cNvPr id="17" name="直線矢印コネクタ 16">
            <a:extLst>
              <a:ext uri="{FF2B5EF4-FFF2-40B4-BE49-F238E27FC236}">
                <a16:creationId xmlns:a16="http://schemas.microsoft.com/office/drawing/2014/main" id="{0AEF89D2-3E39-4D40-B673-2F6444FCDC46}"/>
              </a:ext>
            </a:extLst>
          </p:cNvPr>
          <p:cNvCxnSpPr/>
          <p:nvPr/>
        </p:nvCxnSpPr>
        <p:spPr>
          <a:xfrm flipH="1">
            <a:off x="7056434" y="4792866"/>
            <a:ext cx="420914"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F75CEDDA-C9EF-4570-BA84-17525C74A1CC}"/>
              </a:ext>
            </a:extLst>
          </p:cNvPr>
          <p:cNvSpPr txBox="1"/>
          <p:nvPr/>
        </p:nvSpPr>
        <p:spPr>
          <a:xfrm>
            <a:off x="7426549" y="4562161"/>
            <a:ext cx="391454" cy="369332"/>
          </a:xfrm>
          <a:prstGeom prst="rect">
            <a:avLst/>
          </a:prstGeom>
          <a:noFill/>
        </p:spPr>
        <p:txBody>
          <a:bodyPr wrap="none" rtlCol="0">
            <a:spAutoFit/>
          </a:bodyPr>
          <a:lstStyle/>
          <a:p>
            <a:r>
              <a:rPr kumimoji="1" lang="en-US" altLang="ja-JP" dirty="0"/>
              <a:t>χ</a:t>
            </a:r>
            <a:r>
              <a:rPr kumimoji="1" lang="en-US" altLang="ja-JP" baseline="30000" dirty="0"/>
              <a:t>2</a:t>
            </a:r>
          </a:p>
        </p:txBody>
      </p:sp>
      <p:cxnSp>
        <p:nvCxnSpPr>
          <p:cNvPr id="9" name="直線矢印コネクタ 8">
            <a:extLst>
              <a:ext uri="{FF2B5EF4-FFF2-40B4-BE49-F238E27FC236}">
                <a16:creationId xmlns:a16="http://schemas.microsoft.com/office/drawing/2014/main" id="{D78DD5FA-EB98-3342-2852-54517493BEC4}"/>
              </a:ext>
            </a:extLst>
          </p:cNvPr>
          <p:cNvCxnSpPr>
            <a:cxnSpLocks/>
          </p:cNvCxnSpPr>
          <p:nvPr/>
        </p:nvCxnSpPr>
        <p:spPr>
          <a:xfrm>
            <a:off x="104932" y="280182"/>
            <a:ext cx="269823" cy="0"/>
          </a:xfrm>
          <a:prstGeom prst="straightConnector1">
            <a:avLst/>
          </a:prstGeom>
          <a:ln w="127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7DC3D7B2-7F60-1421-48F5-619629D94487}"/>
              </a:ext>
            </a:extLst>
          </p:cNvPr>
          <p:cNvCxnSpPr>
            <a:cxnSpLocks/>
          </p:cNvCxnSpPr>
          <p:nvPr/>
        </p:nvCxnSpPr>
        <p:spPr>
          <a:xfrm flipV="1">
            <a:off x="104932" y="280182"/>
            <a:ext cx="0" cy="5724000"/>
          </a:xfrm>
          <a:prstGeom prst="straightConnector1">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40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E7CFBC6E-4BB4-1DCA-28CD-60331977E8E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93344" y="0"/>
            <a:ext cx="5247322" cy="4627245"/>
          </a:xfrm>
          <a:prstGeom prst="rect">
            <a:avLst/>
          </a:prstGeom>
        </p:spPr>
      </p:pic>
      <p:pic>
        <p:nvPicPr>
          <p:cNvPr id="30" name="図 29">
            <a:extLst>
              <a:ext uri="{FF2B5EF4-FFF2-40B4-BE49-F238E27FC236}">
                <a16:creationId xmlns:a16="http://schemas.microsoft.com/office/drawing/2014/main" id="{15BC95FB-1DE9-0D70-DEC7-FD72D7A755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63602" y="4044315"/>
            <a:ext cx="3180397" cy="2813685"/>
          </a:xfrm>
          <a:prstGeom prst="rect">
            <a:avLst/>
          </a:prstGeom>
        </p:spPr>
      </p:pic>
      <p:pic>
        <p:nvPicPr>
          <p:cNvPr id="10" name="図 9">
            <a:extLst>
              <a:ext uri="{FF2B5EF4-FFF2-40B4-BE49-F238E27FC236}">
                <a16:creationId xmlns:a16="http://schemas.microsoft.com/office/drawing/2014/main" id="{AB9FBE10-C186-92BD-C1C8-C9418D0CBCC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2733674" cy="4180522"/>
          </a:xfrm>
          <a:prstGeom prst="rect">
            <a:avLst/>
          </a:prstGeom>
        </p:spPr>
      </p:pic>
      <p:sp>
        <p:nvSpPr>
          <p:cNvPr id="7" name="テキスト ボックス 6">
            <a:extLst>
              <a:ext uri="{FF2B5EF4-FFF2-40B4-BE49-F238E27FC236}">
                <a16:creationId xmlns:a16="http://schemas.microsoft.com/office/drawing/2014/main" id="{8D75310B-ABC9-4D65-B535-AF4481F05309}"/>
              </a:ext>
            </a:extLst>
          </p:cNvPr>
          <p:cNvSpPr txBox="1"/>
          <p:nvPr/>
        </p:nvSpPr>
        <p:spPr>
          <a:xfrm>
            <a:off x="95863" y="4216901"/>
            <a:ext cx="4003147" cy="2252343"/>
          </a:xfrm>
          <a:prstGeom prst="rect">
            <a:avLst/>
          </a:prstGeom>
          <a:solidFill>
            <a:schemeClr val="bg1">
              <a:alpha val="70000"/>
            </a:schemeClr>
          </a:solidFill>
        </p:spPr>
        <p:txBody>
          <a:bodyPr wrap="none" lIns="0" tIns="36000" rIns="0" bIns="0" rtlCol="0">
            <a:spAutoFit/>
          </a:bodyPr>
          <a:lstStyle/>
          <a:p>
            <a:r>
              <a:rPr kumimoji="1" lang="en-US" altLang="ja-JP" dirty="0"/>
              <a:t>             Full refine option</a:t>
            </a:r>
            <a:r>
              <a:rPr kumimoji="1" lang="ja-JP" altLang="en-US" dirty="0"/>
              <a:t> </a:t>
            </a:r>
            <a:r>
              <a:rPr kumimoji="1" lang="en-US" altLang="ja-JP" dirty="0"/>
              <a:t>“off” and “on”</a:t>
            </a:r>
          </a:p>
          <a:p>
            <a:r>
              <a:rPr kumimoji="1" lang="en-US" altLang="ja-JP" dirty="0"/>
              <a:t>right Fitting region</a:t>
            </a:r>
          </a:p>
          <a:p>
            <a:r>
              <a:rPr kumimoji="1" lang="ja-JP" altLang="en-US" dirty="0"/>
              <a:t>　　↓</a:t>
            </a:r>
            <a:endParaRPr kumimoji="1" lang="en-US" altLang="ja-JP" dirty="0"/>
          </a:p>
          <a:p>
            <a:r>
              <a:rPr kumimoji="1" lang="en-US" altLang="ja-JP" dirty="0"/>
              <a:t>left Fitting region</a:t>
            </a:r>
          </a:p>
          <a:p>
            <a:r>
              <a:rPr kumimoji="1" lang="ja-JP" altLang="en-US" dirty="0"/>
              <a:t>　　↓</a:t>
            </a:r>
            <a:endParaRPr kumimoji="1" lang="en-US" altLang="ja-JP" dirty="0"/>
          </a:p>
          <a:p>
            <a:r>
              <a:rPr kumimoji="1" lang="en-US" altLang="ja-JP" dirty="0"/>
              <a:t>middle Fitting region</a:t>
            </a:r>
          </a:p>
          <a:p>
            <a:r>
              <a:rPr kumimoji="1" lang="ja-JP" altLang="en-US" dirty="0"/>
              <a:t>　　↓</a:t>
            </a:r>
            <a:endParaRPr kumimoji="1" lang="en-US" altLang="ja-JP" dirty="0"/>
          </a:p>
          <a:p>
            <a:r>
              <a:rPr kumimoji="1" lang="en-US" altLang="ja-JP" dirty="0"/>
              <a:t>all region</a:t>
            </a:r>
          </a:p>
        </p:txBody>
      </p:sp>
      <p:sp>
        <p:nvSpPr>
          <p:cNvPr id="2" name="右中かっこ 1">
            <a:extLst>
              <a:ext uri="{FF2B5EF4-FFF2-40B4-BE49-F238E27FC236}">
                <a16:creationId xmlns:a16="http://schemas.microsoft.com/office/drawing/2014/main" id="{BC2905E5-CF77-409F-9401-C0F3605FAB7C}"/>
              </a:ext>
            </a:extLst>
          </p:cNvPr>
          <p:cNvSpPr/>
          <p:nvPr/>
        </p:nvSpPr>
        <p:spPr>
          <a:xfrm>
            <a:off x="1981200" y="616856"/>
            <a:ext cx="232229" cy="631372"/>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 name="直線矢印コネクタ 3">
            <a:extLst>
              <a:ext uri="{FF2B5EF4-FFF2-40B4-BE49-F238E27FC236}">
                <a16:creationId xmlns:a16="http://schemas.microsoft.com/office/drawing/2014/main" id="{CE04AD12-EC34-4C6C-A836-698D465BD1C4}"/>
              </a:ext>
            </a:extLst>
          </p:cNvPr>
          <p:cNvCxnSpPr/>
          <p:nvPr/>
        </p:nvCxnSpPr>
        <p:spPr>
          <a:xfrm flipH="1">
            <a:off x="1981200" y="3069768"/>
            <a:ext cx="420914"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BFE2C217-B1C4-44F6-B22C-B0B51A43DA3A}"/>
              </a:ext>
            </a:extLst>
          </p:cNvPr>
          <p:cNvSpPr txBox="1"/>
          <p:nvPr/>
        </p:nvSpPr>
        <p:spPr>
          <a:xfrm>
            <a:off x="2203562" y="784355"/>
            <a:ext cx="1242520" cy="276999"/>
          </a:xfrm>
          <a:prstGeom prst="rect">
            <a:avLst/>
          </a:prstGeom>
          <a:solidFill>
            <a:schemeClr val="bg1">
              <a:alpha val="70000"/>
            </a:schemeClr>
          </a:solidFill>
        </p:spPr>
        <p:txBody>
          <a:bodyPr wrap="none" lIns="0" tIns="0" rIns="0" bIns="0" rtlCol="0">
            <a:spAutoFit/>
          </a:bodyPr>
          <a:lstStyle/>
          <a:p>
            <a:r>
              <a:rPr kumimoji="1" lang="en-US" altLang="ja-JP" dirty="0"/>
              <a:t>param 1 ~ 4</a:t>
            </a:r>
          </a:p>
        </p:txBody>
      </p:sp>
      <p:sp>
        <p:nvSpPr>
          <p:cNvPr id="14" name="テキスト ボックス 13">
            <a:extLst>
              <a:ext uri="{FF2B5EF4-FFF2-40B4-BE49-F238E27FC236}">
                <a16:creationId xmlns:a16="http://schemas.microsoft.com/office/drawing/2014/main" id="{5F594BE2-0308-48AB-93AB-5B30C4370382}"/>
              </a:ext>
            </a:extLst>
          </p:cNvPr>
          <p:cNvSpPr txBox="1"/>
          <p:nvPr/>
        </p:nvSpPr>
        <p:spPr>
          <a:xfrm>
            <a:off x="2413313" y="2924943"/>
            <a:ext cx="958789" cy="276999"/>
          </a:xfrm>
          <a:prstGeom prst="rect">
            <a:avLst/>
          </a:prstGeom>
          <a:solidFill>
            <a:schemeClr val="bg1">
              <a:alpha val="70000"/>
            </a:schemeClr>
          </a:solidFill>
        </p:spPr>
        <p:txBody>
          <a:bodyPr wrap="none" lIns="0" tIns="0" rIns="0" bIns="0" rtlCol="0">
            <a:spAutoFit/>
          </a:bodyPr>
          <a:lstStyle/>
          <a:p>
            <a:r>
              <a:rPr kumimoji="1" lang="en-US" altLang="ja-JP" dirty="0"/>
              <a:t>param 16</a:t>
            </a:r>
          </a:p>
        </p:txBody>
      </p:sp>
      <p:cxnSp>
        <p:nvCxnSpPr>
          <p:cNvPr id="21" name="直線矢印コネクタ 20">
            <a:extLst>
              <a:ext uri="{FF2B5EF4-FFF2-40B4-BE49-F238E27FC236}">
                <a16:creationId xmlns:a16="http://schemas.microsoft.com/office/drawing/2014/main" id="{CD8199C6-472C-4669-9D13-A12D5955C16B}"/>
              </a:ext>
            </a:extLst>
          </p:cNvPr>
          <p:cNvCxnSpPr>
            <a:cxnSpLocks/>
            <a:stCxn id="22" idx="2"/>
          </p:cNvCxnSpPr>
          <p:nvPr/>
        </p:nvCxnSpPr>
        <p:spPr>
          <a:xfrm>
            <a:off x="5632313" y="2083556"/>
            <a:ext cx="193300" cy="777631"/>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E058CA6B-DD7D-4DC2-A5C9-C71128798E22}"/>
              </a:ext>
            </a:extLst>
          </p:cNvPr>
          <p:cNvSpPr txBox="1"/>
          <p:nvPr/>
        </p:nvSpPr>
        <p:spPr>
          <a:xfrm>
            <a:off x="4766018" y="1831761"/>
            <a:ext cx="1732590" cy="251795"/>
          </a:xfrm>
          <a:prstGeom prst="rect">
            <a:avLst/>
          </a:prstGeom>
          <a:solidFill>
            <a:schemeClr val="bg1">
              <a:alpha val="70000"/>
            </a:schemeClr>
          </a:solidFill>
        </p:spPr>
        <p:txBody>
          <a:bodyPr wrap="none" lIns="0" tIns="36000" rIns="0" bIns="0" rtlCol="0">
            <a:spAutoFit/>
          </a:bodyPr>
          <a:lstStyle/>
          <a:p>
            <a:r>
              <a:rPr kumimoji="1" lang="en-US" altLang="ja-JP" sz="1400" dirty="0"/>
              <a:t>Full refine option “on”</a:t>
            </a:r>
          </a:p>
        </p:txBody>
      </p:sp>
      <p:cxnSp>
        <p:nvCxnSpPr>
          <p:cNvPr id="24" name="直線矢印コネクタ 23">
            <a:extLst>
              <a:ext uri="{FF2B5EF4-FFF2-40B4-BE49-F238E27FC236}">
                <a16:creationId xmlns:a16="http://schemas.microsoft.com/office/drawing/2014/main" id="{9C658B16-951A-4E00-A1C7-3629BAE0292B}"/>
              </a:ext>
            </a:extLst>
          </p:cNvPr>
          <p:cNvCxnSpPr>
            <a:cxnSpLocks/>
            <a:stCxn id="25" idx="0"/>
          </p:cNvCxnSpPr>
          <p:nvPr/>
        </p:nvCxnSpPr>
        <p:spPr>
          <a:xfrm flipH="1" flipV="1">
            <a:off x="7381568" y="1128252"/>
            <a:ext cx="401801" cy="638199"/>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15F4032F-0841-48E5-9CE6-A7A704ED439C}"/>
              </a:ext>
            </a:extLst>
          </p:cNvPr>
          <p:cNvSpPr txBox="1"/>
          <p:nvPr/>
        </p:nvSpPr>
        <p:spPr>
          <a:xfrm>
            <a:off x="6914124" y="1766451"/>
            <a:ext cx="1738489" cy="251795"/>
          </a:xfrm>
          <a:prstGeom prst="rect">
            <a:avLst/>
          </a:prstGeom>
          <a:solidFill>
            <a:schemeClr val="bg1">
              <a:alpha val="70000"/>
            </a:schemeClr>
          </a:solidFill>
        </p:spPr>
        <p:txBody>
          <a:bodyPr wrap="none" lIns="0" tIns="36000" rIns="0" bIns="0" rtlCol="0">
            <a:spAutoFit/>
          </a:bodyPr>
          <a:lstStyle/>
          <a:p>
            <a:r>
              <a:rPr kumimoji="1" lang="en-US" altLang="ja-JP" sz="1400" dirty="0"/>
              <a:t>Full refine option “on”</a:t>
            </a:r>
          </a:p>
        </p:txBody>
      </p:sp>
      <p:cxnSp>
        <p:nvCxnSpPr>
          <p:cNvPr id="11" name="直線矢印コネクタ 10">
            <a:extLst>
              <a:ext uri="{FF2B5EF4-FFF2-40B4-BE49-F238E27FC236}">
                <a16:creationId xmlns:a16="http://schemas.microsoft.com/office/drawing/2014/main" id="{5317648A-8CAD-A758-D70D-1ADFEDC16FA9}"/>
              </a:ext>
            </a:extLst>
          </p:cNvPr>
          <p:cNvCxnSpPr/>
          <p:nvPr/>
        </p:nvCxnSpPr>
        <p:spPr>
          <a:xfrm flipH="1">
            <a:off x="900000" y="2322519"/>
            <a:ext cx="1332000"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6FD8C69D-9E03-2EDB-2E1D-9FEC0CD4C100}"/>
              </a:ext>
            </a:extLst>
          </p:cNvPr>
          <p:cNvSpPr txBox="1"/>
          <p:nvPr/>
        </p:nvSpPr>
        <p:spPr>
          <a:xfrm>
            <a:off x="2263371" y="2177694"/>
            <a:ext cx="1067280" cy="276999"/>
          </a:xfrm>
          <a:prstGeom prst="rect">
            <a:avLst/>
          </a:prstGeom>
          <a:solidFill>
            <a:schemeClr val="bg1">
              <a:alpha val="70000"/>
            </a:schemeClr>
          </a:solidFill>
        </p:spPr>
        <p:txBody>
          <a:bodyPr wrap="none" lIns="0" tIns="0" rIns="0" bIns="0" rtlCol="0">
            <a:spAutoFit/>
          </a:bodyPr>
          <a:lstStyle/>
          <a:p>
            <a:r>
              <a:rPr kumimoji="1" lang="en-US" altLang="ja-JP" dirty="0"/>
              <a:t>Try to “on”</a:t>
            </a:r>
          </a:p>
        </p:txBody>
      </p:sp>
      <p:sp>
        <p:nvSpPr>
          <p:cNvPr id="31" name="テキスト ボックス 30">
            <a:extLst>
              <a:ext uri="{FF2B5EF4-FFF2-40B4-BE49-F238E27FC236}">
                <a16:creationId xmlns:a16="http://schemas.microsoft.com/office/drawing/2014/main" id="{892A361B-CAAF-4435-DA08-A6DE23BF6562}"/>
              </a:ext>
            </a:extLst>
          </p:cNvPr>
          <p:cNvSpPr txBox="1"/>
          <p:nvPr/>
        </p:nvSpPr>
        <p:spPr>
          <a:xfrm>
            <a:off x="2656811" y="5606443"/>
            <a:ext cx="2749599" cy="313350"/>
          </a:xfrm>
          <a:prstGeom prst="rect">
            <a:avLst/>
          </a:prstGeom>
          <a:solidFill>
            <a:schemeClr val="bg1">
              <a:alpha val="70000"/>
            </a:schemeClr>
          </a:solidFill>
        </p:spPr>
        <p:txBody>
          <a:bodyPr wrap="none" lIns="0" tIns="36000" rIns="0" bIns="0" rtlCol="0">
            <a:spAutoFit/>
          </a:bodyPr>
          <a:lstStyle/>
          <a:p>
            <a:r>
              <a:rPr kumimoji="1" lang="en-US" altLang="ja-JP" dirty="0"/>
              <a:t>Full refine option “off” case</a:t>
            </a:r>
          </a:p>
        </p:txBody>
      </p:sp>
      <p:cxnSp>
        <p:nvCxnSpPr>
          <p:cNvPr id="32" name="直線コネクタ 31">
            <a:extLst>
              <a:ext uri="{FF2B5EF4-FFF2-40B4-BE49-F238E27FC236}">
                <a16:creationId xmlns:a16="http://schemas.microsoft.com/office/drawing/2014/main" id="{2FDA20C4-6650-77F9-3E85-63B187B324F7}"/>
              </a:ext>
            </a:extLst>
          </p:cNvPr>
          <p:cNvCxnSpPr>
            <a:cxnSpLocks/>
          </p:cNvCxnSpPr>
          <p:nvPr/>
        </p:nvCxnSpPr>
        <p:spPr>
          <a:xfrm>
            <a:off x="886631" y="5931981"/>
            <a:ext cx="4428000" cy="0"/>
          </a:xfrm>
          <a:prstGeom prst="line">
            <a:avLst/>
          </a:prstGeom>
          <a:ln w="127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F562766E-9125-90B7-313A-7C1C276E2C00}"/>
              </a:ext>
            </a:extLst>
          </p:cNvPr>
          <p:cNvSpPr txBox="1"/>
          <p:nvPr/>
        </p:nvSpPr>
        <p:spPr>
          <a:xfrm>
            <a:off x="5388217" y="3185152"/>
            <a:ext cx="3492000" cy="830997"/>
          </a:xfrm>
          <a:prstGeom prst="rect">
            <a:avLst/>
          </a:prstGeom>
          <a:solidFill>
            <a:schemeClr val="bg1">
              <a:alpha val="70000"/>
            </a:schemeClr>
          </a:solidFill>
        </p:spPr>
        <p:txBody>
          <a:bodyPr wrap="square" lIns="0" tIns="0" rIns="0" bIns="0" rtlCol="0">
            <a:spAutoFit/>
          </a:bodyPr>
          <a:lstStyle/>
          <a:p>
            <a:r>
              <a:rPr kumimoji="1" lang="en-US" altLang="ja-JP" dirty="0"/>
              <a:t>Residuals will certainly be smaller, but it is necessary to carefully determine if the results are correct.</a:t>
            </a:r>
          </a:p>
        </p:txBody>
      </p:sp>
      <p:sp>
        <p:nvSpPr>
          <p:cNvPr id="3" name="テキスト ボックス 2">
            <a:extLst>
              <a:ext uri="{FF2B5EF4-FFF2-40B4-BE49-F238E27FC236}">
                <a16:creationId xmlns:a16="http://schemas.microsoft.com/office/drawing/2014/main" id="{77E4FA8E-7592-CA3A-CC85-9A307F86CE83}"/>
              </a:ext>
            </a:extLst>
          </p:cNvPr>
          <p:cNvSpPr txBox="1"/>
          <p:nvPr/>
        </p:nvSpPr>
        <p:spPr>
          <a:xfrm>
            <a:off x="2656811" y="6155894"/>
            <a:ext cx="2749599" cy="313350"/>
          </a:xfrm>
          <a:prstGeom prst="rect">
            <a:avLst/>
          </a:prstGeom>
          <a:solidFill>
            <a:schemeClr val="bg1">
              <a:alpha val="70000"/>
            </a:schemeClr>
          </a:solidFill>
        </p:spPr>
        <p:txBody>
          <a:bodyPr wrap="none" lIns="0" tIns="36000" rIns="0" bIns="0" rtlCol="0">
            <a:spAutoFit/>
          </a:bodyPr>
          <a:lstStyle/>
          <a:p>
            <a:r>
              <a:rPr kumimoji="1" lang="en-US" altLang="ja-JP" dirty="0"/>
              <a:t>Full refine option “on” case</a:t>
            </a:r>
          </a:p>
        </p:txBody>
      </p:sp>
      <p:cxnSp>
        <p:nvCxnSpPr>
          <p:cNvPr id="5" name="直線コネクタ 4">
            <a:extLst>
              <a:ext uri="{FF2B5EF4-FFF2-40B4-BE49-F238E27FC236}">
                <a16:creationId xmlns:a16="http://schemas.microsoft.com/office/drawing/2014/main" id="{BBADD7EB-F00D-F5C5-03F2-B47DF92E2164}"/>
              </a:ext>
            </a:extLst>
          </p:cNvPr>
          <p:cNvCxnSpPr>
            <a:cxnSpLocks/>
          </p:cNvCxnSpPr>
          <p:nvPr/>
        </p:nvCxnSpPr>
        <p:spPr>
          <a:xfrm>
            <a:off x="886631" y="6474121"/>
            <a:ext cx="4428000" cy="0"/>
          </a:xfrm>
          <a:prstGeom prst="line">
            <a:avLst/>
          </a:prstGeom>
          <a:ln w="12700">
            <a:solidFill>
              <a:srgbClr val="0000F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88339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657</TotalTime>
  <Words>1201</Words>
  <Application>Microsoft Office PowerPoint</Application>
  <PresentationFormat>画面に合わせる (4:3)</PresentationFormat>
  <Paragraphs>103</Paragraphs>
  <Slides>16</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16</vt:i4>
      </vt:variant>
    </vt:vector>
  </HeadingPairs>
  <TitlesOfParts>
    <vt:vector size="21" baseType="lpstr">
      <vt:lpstr>メイリオ</vt:lpstr>
      <vt:lpstr>游ゴシック</vt:lpstr>
      <vt:lpstr>Arial</vt:lpstr>
      <vt:lpstr>Segoe UI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Oikawa Kenichi</dc:creator>
  <cp:lastModifiedBy>Kenichi Oikawa</cp:lastModifiedBy>
  <cp:revision>49</cp:revision>
  <dcterms:created xsi:type="dcterms:W3CDTF">2021-03-02T05:42:38Z</dcterms:created>
  <dcterms:modified xsi:type="dcterms:W3CDTF">2023-09-25T08:45:06Z</dcterms:modified>
</cp:coreProperties>
</file>